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830" r:id="rId2"/>
    <p:sldId id="832" r:id="rId3"/>
    <p:sldId id="835" r:id="rId4"/>
    <p:sldId id="837" r:id="rId5"/>
    <p:sldId id="859" r:id="rId6"/>
    <p:sldId id="853" r:id="rId7"/>
    <p:sldId id="862" r:id="rId8"/>
    <p:sldId id="852" r:id="rId9"/>
    <p:sldId id="846" r:id="rId10"/>
    <p:sldId id="860" r:id="rId11"/>
    <p:sldId id="858" r:id="rId12"/>
    <p:sldId id="843" r:id="rId13"/>
    <p:sldId id="847" r:id="rId14"/>
    <p:sldId id="848" r:id="rId15"/>
    <p:sldId id="838" r:id="rId16"/>
    <p:sldId id="840" r:id="rId17"/>
    <p:sldId id="841" r:id="rId18"/>
    <p:sldId id="850" r:id="rId19"/>
    <p:sldId id="856" r:id="rId20"/>
    <p:sldId id="839" r:id="rId21"/>
    <p:sldId id="790" r:id="rId22"/>
    <p:sldId id="791" r:id="rId23"/>
    <p:sldId id="716" r:id="rId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CC3300"/>
    <a:srgbClr val="FF0000"/>
    <a:srgbClr val="0066CC"/>
    <a:srgbClr val="FFFF66"/>
    <a:srgbClr val="EAEAEA"/>
    <a:srgbClr val="3366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30" autoAdjust="0"/>
    <p:restoredTop sz="83880" autoAdjust="0"/>
  </p:normalViewPr>
  <p:slideViewPr>
    <p:cSldViewPr>
      <p:cViewPr>
        <p:scale>
          <a:sx n="65" d="100"/>
          <a:sy n="65" d="100"/>
        </p:scale>
        <p:origin x="-1620" y="-484"/>
      </p:cViewPr>
      <p:guideLst>
        <p:guide orient="horz" pos="2160"/>
        <p:guide pos="2880"/>
      </p:guideLst>
    </p:cSldViewPr>
  </p:slideViewPr>
  <p:outlineViewPr>
    <p:cViewPr>
      <p:scale>
        <a:sx n="33" d="100"/>
        <a:sy n="33" d="100"/>
      </p:scale>
      <p:origin x="0" y="1004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2020/4/22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zh.wikipedia.org/wiki/%E7%AC%AC%E8%B0%B7%C2%B7%E5%B8%83%E6%8B%89%E8%B5%AB"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r>
              <a:rPr lang="zh-CN" altLang="en-US" dirty="0" smtClean="0">
                <a:latin typeface="Arial" charset="0"/>
                <a:ea typeface="宋体" charset="-122"/>
              </a:rPr>
              <a:t>题目：大数据所面临的挑战问题 </a:t>
            </a:r>
            <a:r>
              <a:rPr lang="en-US" altLang="zh-CN" dirty="0" smtClean="0">
                <a:latin typeface="Arial" charset="0"/>
                <a:ea typeface="宋体" charset="-122"/>
              </a:rPr>
              <a:t>- </a:t>
            </a:r>
            <a:r>
              <a:rPr lang="zh-CN" altLang="en-US" dirty="0" smtClean="0">
                <a:latin typeface="Arial" charset="0"/>
                <a:ea typeface="宋体" charset="-122"/>
              </a:rPr>
              <a:t>自然</a:t>
            </a:r>
            <a:r>
              <a:rPr lang="en-US" altLang="zh-CN" dirty="0" smtClean="0">
                <a:latin typeface="Arial" charset="0"/>
                <a:ea typeface="宋体" charset="-122"/>
              </a:rPr>
              <a:t>&amp;</a:t>
            </a:r>
            <a:r>
              <a:rPr lang="zh-CN" altLang="en-US" dirty="0" smtClean="0">
                <a:latin typeface="Arial" charset="0"/>
                <a:ea typeface="宋体" charset="-122"/>
              </a:rPr>
              <a:t>科学文选</a:t>
            </a:r>
          </a:p>
          <a:p>
            <a:r>
              <a:rPr lang="zh-CN" altLang="en-US" dirty="0" smtClean="0">
                <a:latin typeface="Arial" charset="0"/>
                <a:ea typeface="宋体" charset="-122"/>
              </a:rPr>
              <a:t>摘要：主要根据</a:t>
            </a:r>
            <a:r>
              <a:rPr lang="en-US" altLang="zh-CN" dirty="0" smtClean="0">
                <a:latin typeface="Arial" charset="0"/>
                <a:ea typeface="宋体" charset="-122"/>
              </a:rPr>
              <a:t>2011</a:t>
            </a:r>
            <a:r>
              <a:rPr lang="zh-CN" altLang="en-US" dirty="0" smtClean="0">
                <a:latin typeface="Arial" charset="0"/>
                <a:ea typeface="宋体" charset="-122"/>
              </a:rPr>
              <a:t>年到</a:t>
            </a:r>
            <a:r>
              <a:rPr lang="en-US" altLang="zh-CN" dirty="0" smtClean="0">
                <a:latin typeface="Arial" charset="0"/>
                <a:ea typeface="宋体" charset="-122"/>
              </a:rPr>
              <a:t>2016</a:t>
            </a:r>
            <a:r>
              <a:rPr lang="zh-CN" altLang="en-US" dirty="0" smtClean="0">
                <a:latin typeface="Arial" charset="0"/>
                <a:ea typeface="宋体" charset="-122"/>
              </a:rPr>
              <a:t>年期间</a:t>
            </a:r>
            <a:r>
              <a:rPr lang="en-US" altLang="zh-CN" dirty="0" smtClean="0">
                <a:latin typeface="Arial" charset="0"/>
                <a:ea typeface="宋体" charset="-122"/>
              </a:rPr>
              <a:t>《</a:t>
            </a:r>
            <a:r>
              <a:rPr lang="zh-CN" altLang="en-US" dirty="0" smtClean="0">
                <a:latin typeface="Arial" charset="0"/>
                <a:ea typeface="宋体" charset="-122"/>
              </a:rPr>
              <a:t>自然</a:t>
            </a:r>
            <a:r>
              <a:rPr lang="en-US" altLang="zh-CN" dirty="0" smtClean="0">
                <a:latin typeface="Arial" charset="0"/>
                <a:ea typeface="宋体" charset="-122"/>
              </a:rPr>
              <a:t>》</a:t>
            </a:r>
            <a:r>
              <a:rPr lang="zh-CN" altLang="en-US" dirty="0" smtClean="0">
                <a:latin typeface="Arial" charset="0"/>
                <a:ea typeface="宋体" charset="-122"/>
              </a:rPr>
              <a:t>和</a:t>
            </a:r>
            <a:r>
              <a:rPr lang="en-US" altLang="zh-CN" dirty="0" smtClean="0">
                <a:latin typeface="Arial" charset="0"/>
                <a:ea typeface="宋体" charset="-122"/>
              </a:rPr>
              <a:t>《</a:t>
            </a:r>
            <a:r>
              <a:rPr lang="zh-CN" altLang="en-US" dirty="0" smtClean="0">
                <a:latin typeface="Arial" charset="0"/>
                <a:ea typeface="宋体" charset="-122"/>
              </a:rPr>
              <a:t>科学</a:t>
            </a:r>
            <a:r>
              <a:rPr lang="en-US" altLang="zh-CN" dirty="0" smtClean="0">
                <a:latin typeface="Arial" charset="0"/>
                <a:ea typeface="宋体" charset="-122"/>
              </a:rPr>
              <a:t>》</a:t>
            </a:r>
            <a:r>
              <a:rPr lang="zh-CN" altLang="en-US" dirty="0" smtClean="0">
                <a:latin typeface="Arial" charset="0"/>
                <a:ea typeface="宋体" charset="-122"/>
              </a:rPr>
              <a:t>中的论文，总结分析了大数据（以及相关的社会网络和人工智能）所面临的挑战问题，</a:t>
            </a:r>
          </a:p>
          <a:p>
            <a:r>
              <a:rPr lang="zh-CN" altLang="en-US" dirty="0" smtClean="0">
                <a:latin typeface="Arial" charset="0"/>
                <a:ea typeface="宋体" charset="-122"/>
              </a:rPr>
              <a:t>主要包括五大类问题：（</a:t>
            </a:r>
            <a:r>
              <a:rPr lang="en-US" altLang="zh-CN" dirty="0" smtClean="0">
                <a:latin typeface="Arial" charset="0"/>
                <a:ea typeface="宋体" charset="-122"/>
              </a:rPr>
              <a:t>1</a:t>
            </a:r>
            <a:r>
              <a:rPr lang="zh-CN" altLang="en-US" dirty="0" smtClean="0">
                <a:latin typeface="Arial" charset="0"/>
                <a:ea typeface="宋体" charset="-122"/>
              </a:rPr>
              <a:t>）</a:t>
            </a:r>
            <a:r>
              <a:rPr lang="en-US" altLang="zh-CN" dirty="0" smtClean="0">
                <a:latin typeface="Arial" charset="0"/>
                <a:ea typeface="宋体" charset="-122"/>
              </a:rPr>
              <a:t>Learning from Limited Data</a:t>
            </a:r>
            <a:r>
              <a:rPr lang="zh-CN" altLang="en-US" dirty="0" smtClean="0">
                <a:latin typeface="Arial" charset="0"/>
                <a:ea typeface="宋体" charset="-122"/>
              </a:rPr>
              <a:t>，（</a:t>
            </a:r>
            <a:r>
              <a:rPr lang="en-US" altLang="zh-CN" dirty="0" smtClean="0">
                <a:latin typeface="Arial" charset="0"/>
                <a:ea typeface="宋体" charset="-122"/>
              </a:rPr>
              <a:t>2</a:t>
            </a:r>
            <a:r>
              <a:rPr lang="zh-CN" altLang="en-US" dirty="0" smtClean="0">
                <a:latin typeface="Arial" charset="0"/>
                <a:ea typeface="宋体" charset="-122"/>
              </a:rPr>
              <a:t>）</a:t>
            </a:r>
            <a:r>
              <a:rPr lang="en-US" altLang="zh-CN" dirty="0" smtClean="0">
                <a:latin typeface="Arial" charset="0"/>
                <a:ea typeface="宋体" charset="-122"/>
              </a:rPr>
              <a:t>Learning from Rich Data</a:t>
            </a:r>
            <a:r>
              <a:rPr lang="zh-CN" altLang="en-US" dirty="0" smtClean="0">
                <a:latin typeface="Arial" charset="0"/>
                <a:ea typeface="宋体" charset="-122"/>
              </a:rPr>
              <a:t>，（</a:t>
            </a:r>
            <a:r>
              <a:rPr lang="en-US" altLang="zh-CN" dirty="0" smtClean="0">
                <a:latin typeface="Arial" charset="0"/>
                <a:ea typeface="宋体" charset="-122"/>
              </a:rPr>
              <a:t>3</a:t>
            </a:r>
            <a:r>
              <a:rPr lang="zh-CN" altLang="en-US" dirty="0" smtClean="0">
                <a:latin typeface="Arial" charset="0"/>
                <a:ea typeface="宋体" charset="-122"/>
              </a:rPr>
              <a:t>）</a:t>
            </a:r>
            <a:r>
              <a:rPr lang="en-US" altLang="zh-CN" dirty="0" smtClean="0">
                <a:latin typeface="Arial" charset="0"/>
                <a:ea typeface="宋体" charset="-122"/>
              </a:rPr>
              <a:t>Dealing with Noisy and Uncertain Data</a:t>
            </a:r>
            <a:r>
              <a:rPr lang="zh-CN" altLang="en-US" dirty="0" smtClean="0">
                <a:latin typeface="Arial" charset="0"/>
                <a:ea typeface="宋体" charset="-122"/>
              </a:rPr>
              <a:t>，（</a:t>
            </a:r>
            <a:r>
              <a:rPr lang="en-US" altLang="zh-CN" dirty="0" smtClean="0">
                <a:latin typeface="Arial" charset="0"/>
                <a:ea typeface="宋体" charset="-122"/>
              </a:rPr>
              <a:t>4</a:t>
            </a:r>
            <a:r>
              <a:rPr lang="zh-CN" altLang="en-US" dirty="0" smtClean="0">
                <a:latin typeface="Arial" charset="0"/>
                <a:ea typeface="宋体" charset="-122"/>
              </a:rPr>
              <a:t>）</a:t>
            </a:r>
            <a:r>
              <a:rPr lang="en-US" altLang="zh-CN" dirty="0" smtClean="0">
                <a:latin typeface="Arial" charset="0"/>
                <a:ea typeface="宋体" charset="-122"/>
              </a:rPr>
              <a:t>Dealing with Networked System Risks</a:t>
            </a:r>
            <a:r>
              <a:rPr lang="zh-CN" altLang="en-US" dirty="0" smtClean="0">
                <a:latin typeface="Arial" charset="0"/>
                <a:ea typeface="宋体" charset="-122"/>
              </a:rPr>
              <a:t>，</a:t>
            </a:r>
          </a:p>
          <a:p>
            <a:r>
              <a:rPr lang="zh-CN" altLang="en-US" dirty="0" smtClean="0">
                <a:latin typeface="Arial" charset="0"/>
                <a:ea typeface="宋体" charset="-122"/>
              </a:rPr>
              <a:t>（</a:t>
            </a:r>
            <a:r>
              <a:rPr lang="en-US" altLang="zh-CN" dirty="0" smtClean="0">
                <a:latin typeface="Arial" charset="0"/>
                <a:ea typeface="宋体" charset="-122"/>
              </a:rPr>
              <a:t>5</a:t>
            </a:r>
            <a:r>
              <a:rPr lang="zh-CN" altLang="en-US" dirty="0" smtClean="0">
                <a:latin typeface="Arial" charset="0"/>
                <a:ea typeface="宋体" charset="-122"/>
              </a:rPr>
              <a:t>）</a:t>
            </a:r>
            <a:r>
              <a:rPr lang="en-US" altLang="zh-CN" dirty="0" smtClean="0">
                <a:latin typeface="Arial" charset="0"/>
                <a:ea typeface="宋体" charset="-122"/>
              </a:rPr>
              <a:t>Dealing with Privacy</a:t>
            </a:r>
            <a:r>
              <a:rPr lang="zh-CN" altLang="en-US" dirty="0" smtClean="0">
                <a:latin typeface="Arial" charset="0"/>
                <a:ea typeface="宋体" charset="-122"/>
              </a:rPr>
              <a:t>。</a:t>
            </a:r>
          </a:p>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7</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Arial" pitchFamily="34" charset="0"/>
                <a:ea typeface="宋体" pitchFamily="2" charset="-122"/>
                <a:cs typeface="+mn-cs"/>
              </a:rPr>
              <a:t>名丹麦天文学家</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第谷</a:t>
            </a:r>
            <a:r>
              <a:rPr lang="en-US" altLang="zh-CN" sz="1200" b="0" i="0" u="none" strike="noStrike" kern="1200" dirty="0" smtClean="0">
                <a:solidFill>
                  <a:schemeClr val="tx1"/>
                </a:solidFill>
                <a:latin typeface="Arial" pitchFamily="34" charset="0"/>
                <a:ea typeface="宋体" pitchFamily="2" charset="-122"/>
                <a:cs typeface="+mn-cs"/>
                <a:hlinkClick r:id="rId3" tooltip="第谷·布拉赫"/>
              </a:rPr>
              <a:t>·</a:t>
            </a:r>
            <a:r>
              <a:rPr lang="zh-CN" altLang="en-US" sz="1200" b="0" i="0" u="none" strike="noStrike" kern="1200" dirty="0" smtClean="0">
                <a:solidFill>
                  <a:schemeClr val="tx1"/>
                </a:solidFill>
                <a:latin typeface="Arial" pitchFamily="34" charset="0"/>
                <a:ea typeface="宋体" pitchFamily="2" charset="-122"/>
                <a:cs typeface="+mn-cs"/>
                <a:hlinkClick r:id="rId3" tooltip="第谷·布拉赫"/>
              </a:rPr>
              <a:t>布拉赫</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18</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4800" b="1" dirty="0" smtClean="0">
                <a:solidFill>
                  <a:srgbClr val="000099"/>
                </a:solidFill>
                <a:latin typeface="+mn-ea"/>
                <a:ea typeface="+mn-ea"/>
              </a:rPr>
              <a:t>浅谈大数据</a:t>
            </a:r>
            <a:endParaRPr lang="en-US" altLang="zh-CN" sz="48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solidFill>
                  <a:srgbClr val="000099"/>
                </a:solidFill>
              </a:rPr>
              <a:t>“</a:t>
            </a:r>
            <a:r>
              <a:rPr lang="zh-CN" altLang="en-US" b="1" dirty="0" smtClean="0">
                <a:solidFill>
                  <a:srgbClr val="000099"/>
                </a:solidFill>
              </a:rPr>
              <a:t>大数据</a:t>
            </a:r>
            <a:r>
              <a:rPr lang="en-US" altLang="zh-CN" b="1" dirty="0" smtClean="0">
                <a:solidFill>
                  <a:srgbClr val="000099"/>
                </a:solidFill>
              </a:rPr>
              <a:t>”</a:t>
            </a:r>
            <a:r>
              <a:rPr lang="zh-CN" altLang="en-US" b="1" dirty="0" smtClean="0">
                <a:solidFill>
                  <a:srgbClr val="000099"/>
                </a:solidFill>
              </a:rPr>
              <a:t>溯源</a:t>
            </a:r>
            <a:endParaRPr lang="zh-CN" altLang="en-US" dirty="0"/>
          </a:p>
        </p:txBody>
      </p:sp>
      <p:sp>
        <p:nvSpPr>
          <p:cNvPr id="3" name="内容占位符 2"/>
          <p:cNvSpPr>
            <a:spLocks noGrp="1"/>
          </p:cNvSpPr>
          <p:nvPr>
            <p:ph idx="1"/>
          </p:nvPr>
        </p:nvSpPr>
        <p:spPr/>
        <p:txBody>
          <a:bodyPr/>
          <a:lstStyle/>
          <a:p>
            <a:r>
              <a:rPr lang="zh-CN" altLang="en-US" sz="2400" dirty="0" smtClean="0"/>
              <a:t>美国</a:t>
            </a:r>
            <a:r>
              <a:rPr lang="en-US" altLang="zh-CN" sz="2400" dirty="0" smtClean="0"/>
              <a:t>2016</a:t>
            </a:r>
            <a:r>
              <a:rPr lang="zh-CN" altLang="en-US" sz="2400" dirty="0" smtClean="0"/>
              <a:t>年</a:t>
            </a:r>
            <a:r>
              <a:rPr lang="en-US" altLang="zh-CN" sz="2400" dirty="0" smtClean="0"/>
              <a:t>5</a:t>
            </a:r>
            <a:r>
              <a:rPr lang="zh-CN" altLang="en-US" sz="2400" dirty="0" smtClean="0"/>
              <a:t>月发布</a:t>
            </a:r>
            <a:r>
              <a:rPr lang="en-US" altLang="zh-CN" sz="2400" dirty="0" smtClean="0"/>
              <a:t>《</a:t>
            </a:r>
            <a:r>
              <a:rPr lang="zh-CN" altLang="en-US" sz="2400" dirty="0" smtClean="0"/>
              <a:t>联邦大数据研究与开发战略计划</a:t>
            </a:r>
            <a:r>
              <a:rPr lang="en-US" altLang="zh-CN" sz="2400" dirty="0" smtClean="0"/>
              <a:t>》</a:t>
            </a:r>
          </a:p>
          <a:p>
            <a:r>
              <a:rPr lang="zh-CN" altLang="en-US" sz="2400" dirty="0" smtClean="0"/>
              <a:t>其目标是对联邦机构的大数据相关项目和投资进行指导</a:t>
            </a:r>
            <a:r>
              <a:rPr lang="en-US" altLang="zh-CN" sz="2400" dirty="0" smtClean="0"/>
              <a:t>,</a:t>
            </a:r>
            <a:r>
              <a:rPr lang="zh-CN" altLang="en-US" sz="2400" dirty="0" smtClean="0"/>
              <a:t>主要围绕代表大数据研发关键领域的七个战略进行，包括促进人类对科学、医学和安全所有分支的认识</a:t>
            </a:r>
            <a:r>
              <a:rPr lang="en-US" altLang="zh-CN" sz="2400" dirty="0" smtClean="0"/>
              <a:t>;</a:t>
            </a:r>
            <a:r>
              <a:rPr lang="zh-CN" altLang="en-US" sz="2400" dirty="0" smtClean="0"/>
              <a:t>确保美国在研发领域继续发挥领导作用；通过研发来提高美国和世界解决紧迫社会和环境问题的能力。</a:t>
            </a:r>
            <a:endParaRPr lang="en-US" altLang="zh-CN" sz="2400" dirty="0" smtClean="0"/>
          </a:p>
          <a:p>
            <a:endParaRPr lang="en-US" altLang="zh-CN" sz="2400" dirty="0" smtClean="0">
              <a:ea typeface="黑体" pitchFamily="49" charset="-122"/>
            </a:endParaRPr>
          </a:p>
          <a:p>
            <a:endParaRPr lang="zh-CN" altLang="en-US" sz="2200" dirty="0" smtClean="0">
              <a:ea typeface="黑体" pitchFamily="49" charset="-122"/>
            </a:endParaRPr>
          </a:p>
          <a:p>
            <a:pPr lvl="1"/>
            <a:endParaRPr lang="en-US" altLang="zh-CN" sz="1200" dirty="0" smtClean="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10</a:t>
            </a:fld>
            <a:endParaRPr lang="en-US" altLang="zh-CN" sz="1200" b="1" dirty="0">
              <a:solidFill>
                <a:srgbClr val="898989"/>
              </a:solidFill>
              <a:latin typeface="Calibri" pitchFamily="34" charset="0"/>
            </a:endParaRPr>
          </a:p>
        </p:txBody>
      </p:sp>
      <p:pic>
        <p:nvPicPr>
          <p:cNvPr id="96258" name="Picture 2" descr="战略计划"/>
          <p:cNvPicPr>
            <a:picLocks noChangeAspect="1" noChangeArrowheads="1"/>
          </p:cNvPicPr>
          <p:nvPr/>
        </p:nvPicPr>
        <p:blipFill>
          <a:blip r:embed="rId2"/>
          <a:srcRect/>
          <a:stretch>
            <a:fillRect/>
          </a:stretch>
        </p:blipFill>
        <p:spPr bwMode="auto">
          <a:xfrm>
            <a:off x="0" y="4000504"/>
            <a:ext cx="5267325" cy="2857500"/>
          </a:xfrm>
          <a:prstGeom prst="rect">
            <a:avLst/>
          </a:prstGeom>
          <a:noFill/>
        </p:spPr>
      </p:pic>
      <p:pic>
        <p:nvPicPr>
          <p:cNvPr id="96260" name="Picture 4" descr="大数据"/>
          <p:cNvPicPr>
            <a:picLocks noChangeAspect="1" noChangeArrowheads="1"/>
          </p:cNvPicPr>
          <p:nvPr/>
        </p:nvPicPr>
        <p:blipFill>
          <a:blip r:embed="rId3"/>
          <a:srcRect/>
          <a:stretch>
            <a:fillRect/>
          </a:stretch>
        </p:blipFill>
        <p:spPr bwMode="auto">
          <a:xfrm>
            <a:off x="5357818" y="4000504"/>
            <a:ext cx="3571900" cy="2857520"/>
          </a:xfrm>
          <a:prstGeom prst="rect">
            <a:avLst/>
          </a:prstGeom>
          <a:noFill/>
        </p:spPr>
      </p:pic>
      <p:sp>
        <p:nvSpPr>
          <p:cNvPr id="7" name="矩形 6"/>
          <p:cNvSpPr/>
          <p:nvPr/>
        </p:nvSpPr>
        <p:spPr>
          <a:xfrm>
            <a:off x="142844" y="3286124"/>
            <a:ext cx="9001156" cy="646331"/>
          </a:xfrm>
          <a:prstGeom prst="rect">
            <a:avLst/>
          </a:prstGeom>
        </p:spPr>
        <p:txBody>
          <a:bodyPr wrap="square">
            <a:spAutoFit/>
          </a:bodyPr>
          <a:lstStyle/>
          <a:p>
            <a:pPr algn="ctr"/>
            <a:r>
              <a:rPr lang="zh-CN" altLang="en-US" b="1" dirty="0" smtClean="0">
                <a:solidFill>
                  <a:srgbClr val="FF0000"/>
                </a:solidFill>
              </a:rPr>
              <a:t>“数据是一项有价值的国家资本，应对公众开放，而不是把其禁锢在政府体制。”　</a:t>
            </a:r>
            <a:endParaRPr lang="en-US" altLang="zh-CN" b="1" dirty="0" smtClean="0">
              <a:solidFill>
                <a:srgbClr val="FF0000"/>
              </a:solidFill>
            </a:endParaRPr>
          </a:p>
          <a:p>
            <a:pPr algn="ctr"/>
            <a:r>
              <a:rPr lang="en-US" altLang="zh-CN" b="1" dirty="0" smtClean="0">
                <a:solidFill>
                  <a:srgbClr val="FF0000"/>
                </a:solidFill>
              </a:rPr>
              <a:t>——</a:t>
            </a:r>
            <a:r>
              <a:rPr lang="zh-CN" altLang="en-US" b="1" dirty="0" smtClean="0">
                <a:solidFill>
                  <a:srgbClr val="FF0000"/>
                </a:solidFill>
              </a:rPr>
              <a:t>美国联邦政府</a:t>
            </a:r>
          </a:p>
        </p:txBody>
      </p:sp>
      <p:sp>
        <p:nvSpPr>
          <p:cNvPr id="8" name="矩形 7"/>
          <p:cNvSpPr/>
          <p:nvPr/>
        </p:nvSpPr>
        <p:spPr>
          <a:xfrm>
            <a:off x="142844" y="6621685"/>
            <a:ext cx="5357850" cy="307777"/>
          </a:xfrm>
          <a:prstGeom prst="rect">
            <a:avLst/>
          </a:prstGeom>
        </p:spPr>
        <p:txBody>
          <a:bodyPr wrap="square">
            <a:spAutoFit/>
          </a:bodyPr>
          <a:lstStyle/>
          <a:p>
            <a:r>
              <a:rPr lang="en-US" altLang="zh-CN" sz="1400" dirty="0" smtClean="0"/>
              <a:t>http://www.thebigdata.cn/YeJieDongTai/30500.html</a:t>
            </a:r>
            <a:endParaRPr lang="zh-CN" altLang="en-US" sz="14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大数据成功案例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120854"/>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smtClean="0">
                <a:latin typeface="黑体" pitchFamily="49" charset="-122"/>
                <a:ea typeface="黑体" pitchFamily="49" charset="-122"/>
              </a:rPr>
              <a:t>过去</a:t>
            </a:r>
            <a:r>
              <a:rPr lang="en-US" altLang="zh-CN" sz="2400" smtClean="0">
                <a:latin typeface="黑体" pitchFamily="49" charset="-122"/>
                <a:ea typeface="黑体" pitchFamily="49" charset="-122"/>
              </a:rPr>
              <a:t>8</a:t>
            </a:r>
            <a:r>
              <a:rPr lang="zh-CN" altLang="en-US" sz="2400" smtClean="0">
                <a:latin typeface="黑体" pitchFamily="49" charset="-122"/>
                <a:ea typeface="黑体" pitchFamily="49" charset="-122"/>
              </a:rPr>
              <a:t>年</a:t>
            </a:r>
            <a:r>
              <a:rPr lang="zh-CN" altLang="en-US" sz="2400" dirty="0">
                <a:latin typeface="黑体" pitchFamily="49" charset="-122"/>
                <a:ea typeface="黑体" pitchFamily="49" charset="-122"/>
              </a:rPr>
              <a:t>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IBM Watson</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pic>
        <p:nvPicPr>
          <p:cNvPr id="2050" name="Picture 2" descr="https://addins.kwwl.com/blogs/download/wp-content/uploads/2011/02/JEO-IBM-Challenge-Logo.jpg"/>
          <p:cNvPicPr>
            <a:picLocks noChangeAspect="1" noChangeArrowheads="1"/>
          </p:cNvPicPr>
          <p:nvPr/>
        </p:nvPicPr>
        <p:blipFill>
          <a:blip r:embed="rId2"/>
          <a:srcRect/>
          <a:stretch>
            <a:fillRect/>
          </a:stretch>
        </p:blipFill>
        <p:spPr bwMode="auto">
          <a:xfrm>
            <a:off x="142844" y="1214422"/>
            <a:ext cx="9016979" cy="5072051"/>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1</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 IBM Watson</a:t>
            </a:r>
            <a:endParaRPr lang="zh-CN" altLang="en-US" dirty="0">
              <a:solidFill>
                <a:srgbClr val="000099"/>
              </a:solidFill>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
        <p:nvSpPr>
          <p:cNvPr id="5" name="内容占位符 2"/>
          <p:cNvSpPr>
            <a:spLocks noGrp="1"/>
          </p:cNvSpPr>
          <p:nvPr>
            <p:ph idx="1"/>
          </p:nvPr>
        </p:nvSpPr>
        <p:spPr>
          <a:xfrm>
            <a:off x="285720" y="1000108"/>
            <a:ext cx="8501122" cy="5429288"/>
          </a:xfrm>
        </p:spPr>
        <p:txBody>
          <a:bodyPr/>
          <a:lstStyle/>
          <a:p>
            <a:r>
              <a:rPr kumimoji="1" lang="en-US" altLang="zh-CN" sz="2800" dirty="0" smtClean="0"/>
              <a:t>2011</a:t>
            </a:r>
            <a:r>
              <a:rPr kumimoji="1" lang="zh-CN" altLang="en-US" sz="2800" dirty="0" smtClean="0"/>
              <a:t>年</a:t>
            </a:r>
            <a:r>
              <a:rPr kumimoji="1" lang="en-US" altLang="zh-CN" sz="2800" dirty="0" smtClean="0"/>
              <a:t>2</a:t>
            </a:r>
            <a:r>
              <a:rPr kumimoji="1" lang="zh-CN" altLang="en-US" sz="2800" dirty="0" smtClean="0"/>
              <a:t>月</a:t>
            </a:r>
            <a:r>
              <a:rPr kumimoji="1" lang="en-US" altLang="zh-CN" sz="2800" dirty="0" smtClean="0"/>
              <a:t>11</a:t>
            </a:r>
            <a:r>
              <a:rPr kumimoji="1" lang="zh-CN" altLang="en-US" sz="2800" dirty="0" smtClean="0"/>
              <a:t>日</a:t>
            </a:r>
            <a:r>
              <a:rPr lang="zh-CN" altLang="zh-CN" sz="2800" dirty="0" smtClean="0"/>
              <a:t>，美国很受欢迎的智力竞答 “危险边缘（</a:t>
            </a:r>
            <a:r>
              <a:rPr lang="en-US" altLang="zh-CN" sz="2800" dirty="0" smtClean="0">
                <a:solidFill>
                  <a:srgbClr val="FF0000"/>
                </a:solidFill>
              </a:rPr>
              <a:t>Jeopardy</a:t>
            </a:r>
            <a:r>
              <a:rPr lang="zh-CN" altLang="zh-CN" sz="2800" dirty="0" smtClean="0"/>
              <a:t>）”电视节目</a:t>
            </a:r>
            <a:endParaRPr lang="en-US" altLang="zh-CN" sz="2800" dirty="0" smtClean="0"/>
          </a:p>
          <a:p>
            <a:pPr lvl="1"/>
            <a:r>
              <a:rPr lang="en-US" altLang="zh-CN" sz="2000" dirty="0" smtClean="0"/>
              <a:t>IBM</a:t>
            </a:r>
            <a:r>
              <a:rPr lang="zh-CN" altLang="zh-CN" sz="2000" dirty="0" smtClean="0"/>
              <a:t>的“</a:t>
            </a:r>
            <a:r>
              <a:rPr lang="zh-CN" altLang="zh-CN" sz="2000" dirty="0" smtClean="0">
                <a:solidFill>
                  <a:srgbClr val="C00000"/>
                </a:solidFill>
              </a:rPr>
              <a:t>沃森</a:t>
            </a:r>
            <a:r>
              <a:rPr lang="zh-CN" altLang="zh-CN" sz="2000" dirty="0" smtClean="0"/>
              <a:t>”</a:t>
            </a:r>
            <a:r>
              <a:rPr lang="zh-CN" altLang="en-US" sz="2000" dirty="0" smtClean="0"/>
              <a:t>系统</a:t>
            </a:r>
            <a:r>
              <a:rPr lang="zh-CN" altLang="zh-CN" sz="2000" dirty="0" smtClean="0"/>
              <a:t>以绝对优势战胜两名人类顶级选手</a:t>
            </a:r>
            <a:endParaRPr lang="en-US" altLang="zh-CN" sz="2000" dirty="0" smtClean="0"/>
          </a:p>
          <a:p>
            <a:pPr lvl="1"/>
            <a:r>
              <a:rPr lang="zh-CN" altLang="zh-CN" sz="2000" dirty="0" smtClean="0"/>
              <a:t>和</a:t>
            </a:r>
            <a:r>
              <a:rPr lang="en-US" altLang="zh-CN" sz="2000" dirty="0" smtClean="0"/>
              <a:t>14</a:t>
            </a:r>
            <a:r>
              <a:rPr lang="zh-CN" altLang="zh-CN" sz="2000" dirty="0" smtClean="0"/>
              <a:t>年前的“</a:t>
            </a:r>
            <a:r>
              <a:rPr lang="zh-CN" altLang="zh-CN" sz="2000" dirty="0" smtClean="0">
                <a:solidFill>
                  <a:srgbClr val="C00000"/>
                </a:solidFill>
              </a:rPr>
              <a:t>深蓝</a:t>
            </a:r>
            <a:r>
              <a:rPr lang="zh-CN" altLang="zh-CN" sz="2000" dirty="0" smtClean="0"/>
              <a:t>”</a:t>
            </a:r>
            <a:r>
              <a:rPr lang="zh-CN" altLang="en-US" sz="2000" dirty="0" smtClean="0"/>
              <a:t>（战胜</a:t>
            </a:r>
            <a:r>
              <a:rPr lang="zh-CN" altLang="zh-CN" sz="2000" b="1" dirty="0" smtClean="0">
                <a:solidFill>
                  <a:srgbClr val="C00000"/>
                </a:solidFill>
              </a:rPr>
              <a:t>加里·卡斯帕罗夫</a:t>
            </a:r>
            <a:r>
              <a:rPr lang="zh-CN" altLang="en-US" sz="2000" b="1" dirty="0" smtClean="0"/>
              <a:t>）</a:t>
            </a:r>
            <a:r>
              <a:rPr lang="zh-CN" altLang="zh-CN" sz="2000" dirty="0" smtClean="0"/>
              <a:t>相比，“沃森”除具有超群的计算能力外，更拥有超大规模的</a:t>
            </a:r>
            <a:r>
              <a:rPr lang="zh-CN" altLang="zh-CN" sz="2000" dirty="0" smtClean="0">
                <a:solidFill>
                  <a:srgbClr val="FF0000"/>
                </a:solidFill>
              </a:rPr>
              <a:t>数据以及数据处理</a:t>
            </a:r>
            <a:r>
              <a:rPr lang="zh-CN" altLang="zh-CN" sz="2000" dirty="0" smtClean="0"/>
              <a:t>能力</a:t>
            </a:r>
            <a:endParaRPr lang="zh-CN" altLang="zh-CN" sz="2000" dirty="0"/>
          </a:p>
        </p:txBody>
      </p:sp>
      <p:pic>
        <p:nvPicPr>
          <p:cNvPr id="6" name="图片 5" descr="Watson_Jeopardy.jpg"/>
          <p:cNvPicPr>
            <a:picLocks noChangeAspect="1"/>
          </p:cNvPicPr>
          <p:nvPr/>
        </p:nvPicPr>
        <p:blipFill>
          <a:blip r:embed="rId2" cstate="print"/>
          <a:stretch>
            <a:fillRect/>
          </a:stretch>
        </p:blipFill>
        <p:spPr>
          <a:xfrm>
            <a:off x="1691680" y="3140968"/>
            <a:ext cx="6135593" cy="3456384"/>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000099"/>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数据的研究与应用</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2</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a:t>
            </a:r>
            <a:r>
              <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rPr>
              <a:t>Google </a:t>
            </a:r>
            <a:r>
              <a:rPr lang="en-US" altLang="zh-CN" sz="3600" b="1" dirty="0" err="1" smtClean="0">
                <a:solidFill>
                  <a:srgbClr val="000099"/>
                </a:solidFill>
                <a:latin typeface="Arial Unicode MS" pitchFamily="34" charset="-122"/>
                <a:ea typeface="黑体" pitchFamily="49" charset="-122"/>
                <a:cs typeface="+mj-cs"/>
                <a:sym typeface="黑体" panose="02010609060101010101" pitchFamily="49" charset="-122"/>
              </a:rPr>
              <a:t>AlphaGo</a:t>
            </a:r>
            <a:endParaRPr lang="en-US" altLang="zh-CN" sz="3600" b="1" dirty="0">
              <a:solidFill>
                <a:srgbClr val="000099"/>
              </a:solidFill>
              <a:latin typeface="Arial Unicode MS" pitchFamily="34" charset="-122"/>
              <a:ea typeface="黑体" pitchFamily="49" charset="-122"/>
              <a:cs typeface="+mj-cs"/>
              <a:sym typeface="黑体" panose="02010609060101010101" pitchFamily="49" charset="-122"/>
            </a:endParaRPr>
          </a:p>
        </p:txBody>
      </p:sp>
      <p:sp>
        <p:nvSpPr>
          <p:cNvPr id="13" name="矩形 12"/>
          <p:cNvSpPr/>
          <p:nvPr/>
        </p:nvSpPr>
        <p:spPr>
          <a:xfrm>
            <a:off x="500034" y="1000108"/>
            <a:ext cx="8215370" cy="2616101"/>
          </a:xfrm>
          <a:prstGeom prst="rect">
            <a:avLst/>
          </a:prstGeom>
        </p:spPr>
        <p:txBody>
          <a:bodyPr wrap="square">
            <a:spAutoFit/>
          </a:bodyPr>
          <a:lstStyle/>
          <a:p>
            <a:pPr eaLnBrk="0" hangingPunct="0">
              <a:spcBef>
                <a:spcPct val="20000"/>
              </a:spcBef>
            </a:pPr>
            <a:r>
              <a:rPr kumimoji="1" lang="en-US" altLang="zh-CN" sz="2800" dirty="0" smtClean="0">
                <a:latin typeface="+mn-ea"/>
                <a:ea typeface="+mn-ea"/>
              </a:rPr>
              <a:t>2016</a:t>
            </a:r>
            <a:r>
              <a:rPr kumimoji="1" lang="zh-CN" altLang="en-US" sz="2800" dirty="0" smtClean="0">
                <a:latin typeface="+mn-ea"/>
                <a:ea typeface="+mn-ea"/>
              </a:rPr>
              <a:t>年</a:t>
            </a:r>
            <a:r>
              <a:rPr kumimoji="1" lang="en-US" altLang="zh-CN" sz="2800" dirty="0" smtClean="0">
                <a:latin typeface="+mn-ea"/>
                <a:ea typeface="+mn-ea"/>
              </a:rPr>
              <a:t>3</a:t>
            </a:r>
            <a:r>
              <a:rPr kumimoji="1" lang="zh-CN" altLang="en-US" sz="2800" dirty="0" smtClean="0">
                <a:latin typeface="+mn-ea"/>
                <a:ea typeface="+mn-ea"/>
              </a:rPr>
              <a:t>月的发生在韩国首尔的一场</a:t>
            </a:r>
            <a:r>
              <a:rPr kumimoji="1" lang="zh-CN" altLang="en-US" sz="2800" dirty="0" smtClean="0">
                <a:solidFill>
                  <a:srgbClr val="FF0000"/>
                </a:solidFill>
                <a:latin typeface="+mn-ea"/>
                <a:ea typeface="+mn-ea"/>
              </a:rPr>
              <a:t>人机围棋比赛</a:t>
            </a:r>
            <a:r>
              <a:rPr kumimoji="1" lang="zh-CN" altLang="en-US" sz="2800" dirty="0" smtClean="0">
                <a:latin typeface="+mn-ea"/>
                <a:ea typeface="+mn-ea"/>
              </a:rPr>
              <a:t>，</a:t>
            </a:r>
            <a:r>
              <a:rPr kumimoji="1" lang="en-US" altLang="zh-CN" sz="2800" dirty="0" smtClean="0">
                <a:latin typeface="+mn-ea"/>
                <a:ea typeface="+mn-ea"/>
              </a:rPr>
              <a:t>Google </a:t>
            </a:r>
            <a:r>
              <a:rPr kumimoji="1" lang="en-US" altLang="zh-CN" sz="2800" dirty="0" err="1" smtClean="0">
                <a:latin typeface="+mn-ea"/>
                <a:ea typeface="+mn-ea"/>
              </a:rPr>
              <a:t>AlphaGo</a:t>
            </a:r>
            <a:r>
              <a:rPr kumimoji="1" lang="zh-CN" altLang="en-US" sz="2800" dirty="0" smtClean="0">
                <a:latin typeface="+mn-ea"/>
                <a:ea typeface="+mn-ea"/>
              </a:rPr>
              <a:t>对战世界顶级棋手李世石九段。</a:t>
            </a:r>
            <a:endParaRPr kumimoji="1" lang="en-US" altLang="zh-CN" sz="2800" dirty="0" smtClean="0">
              <a:latin typeface="+mn-ea"/>
              <a:ea typeface="+mn-ea"/>
            </a:endParaRPr>
          </a:p>
          <a:p>
            <a:pPr marL="742950" lvl="1" indent="-285750" eaLnBrk="0" hangingPunct="0">
              <a:spcBef>
                <a:spcPct val="20000"/>
              </a:spcBef>
              <a:buChar char="–"/>
            </a:pPr>
            <a:r>
              <a:rPr lang="en-US" altLang="zh-CN" sz="2000" dirty="0" smtClean="0">
                <a:latin typeface="+mn-ea"/>
                <a:ea typeface="+mn-ea"/>
              </a:rPr>
              <a:t>2016</a:t>
            </a:r>
            <a:r>
              <a:rPr lang="zh-CN" altLang="en-US" sz="2000" dirty="0" smtClean="0">
                <a:latin typeface="+mn-ea"/>
                <a:ea typeface="+mn-ea"/>
              </a:rPr>
              <a:t>年</a:t>
            </a:r>
            <a:r>
              <a:rPr lang="en-US" altLang="zh-CN" sz="2000" dirty="0" smtClean="0">
                <a:latin typeface="+mn-ea"/>
                <a:ea typeface="+mn-ea"/>
              </a:rPr>
              <a:t>3</a:t>
            </a:r>
            <a:r>
              <a:rPr lang="zh-CN" altLang="en-US" sz="2000" dirty="0" smtClean="0">
                <a:latin typeface="+mn-ea"/>
                <a:ea typeface="+mn-ea"/>
              </a:rPr>
              <a:t>月</a:t>
            </a:r>
            <a:r>
              <a:rPr lang="en-US" altLang="zh-CN" sz="2000" dirty="0" smtClean="0">
                <a:latin typeface="+mn-ea"/>
                <a:ea typeface="+mn-ea"/>
              </a:rPr>
              <a:t>9</a:t>
            </a:r>
            <a:r>
              <a:rPr lang="zh-CN" altLang="en-US" sz="2000" dirty="0" smtClean="0">
                <a:latin typeface="+mn-ea"/>
                <a:ea typeface="+mn-ea"/>
              </a:rPr>
              <a:t>日、</a:t>
            </a:r>
            <a:r>
              <a:rPr lang="en-US" altLang="zh-CN" sz="2000" dirty="0" smtClean="0">
                <a:latin typeface="+mn-ea"/>
                <a:ea typeface="+mn-ea"/>
              </a:rPr>
              <a:t>10</a:t>
            </a:r>
            <a:r>
              <a:rPr lang="zh-CN" altLang="en-US" sz="2000" dirty="0" smtClean="0">
                <a:latin typeface="+mn-ea"/>
                <a:ea typeface="+mn-ea"/>
              </a:rPr>
              <a:t>日和</a:t>
            </a:r>
            <a:r>
              <a:rPr lang="en-US" altLang="zh-CN" sz="2000" dirty="0" smtClean="0">
                <a:latin typeface="+mn-ea"/>
                <a:ea typeface="+mn-ea"/>
              </a:rPr>
              <a:t>12</a:t>
            </a:r>
            <a:r>
              <a:rPr lang="zh-CN" altLang="en-US" sz="2000" dirty="0" smtClean="0">
                <a:latin typeface="+mn-ea"/>
                <a:ea typeface="+mn-ea"/>
              </a:rPr>
              <a:t>日的三局对战均为</a:t>
            </a:r>
            <a:r>
              <a:rPr lang="en-US" altLang="zh-CN" sz="2000" dirty="0" err="1" smtClean="0">
                <a:latin typeface="+mn-ea"/>
                <a:ea typeface="+mn-ea"/>
              </a:rPr>
              <a:t>AlphaGo</a:t>
            </a:r>
            <a:r>
              <a:rPr lang="zh-CN" altLang="en-US" sz="2000" dirty="0" smtClean="0">
                <a:latin typeface="+mn-ea"/>
                <a:ea typeface="+mn-ea"/>
              </a:rPr>
              <a:t>获胜，而</a:t>
            </a:r>
            <a:r>
              <a:rPr lang="en-US" altLang="zh-CN" sz="2000" dirty="0" smtClean="0">
                <a:latin typeface="+mn-ea"/>
                <a:ea typeface="+mn-ea"/>
              </a:rPr>
              <a:t>13</a:t>
            </a:r>
            <a:r>
              <a:rPr lang="zh-CN" altLang="en-US" sz="2000" dirty="0" smtClean="0">
                <a:latin typeface="+mn-ea"/>
                <a:ea typeface="+mn-ea"/>
              </a:rPr>
              <a:t>日的对战则为李世石获胜，</a:t>
            </a:r>
            <a:r>
              <a:rPr lang="en-US" altLang="zh-CN" sz="2000" dirty="0" smtClean="0">
                <a:latin typeface="+mn-ea"/>
                <a:ea typeface="+mn-ea"/>
              </a:rPr>
              <a:t>15</a:t>
            </a:r>
            <a:r>
              <a:rPr lang="zh-CN" altLang="en-US" sz="2000" dirty="0" smtClean="0">
                <a:latin typeface="+mn-ea"/>
                <a:ea typeface="+mn-ea"/>
              </a:rPr>
              <a:t>日的最终局则又是</a:t>
            </a:r>
            <a:r>
              <a:rPr lang="en-US" altLang="zh-CN" sz="2000" dirty="0" err="1" smtClean="0">
                <a:latin typeface="+mn-ea"/>
                <a:ea typeface="+mn-ea"/>
              </a:rPr>
              <a:t>AlphaGo</a:t>
            </a:r>
            <a:r>
              <a:rPr lang="zh-CN" altLang="en-US" sz="2000" dirty="0" smtClean="0">
                <a:latin typeface="+mn-ea"/>
                <a:ea typeface="+mn-ea"/>
              </a:rPr>
              <a:t>获胜。因此对弈结果为</a:t>
            </a:r>
            <a:r>
              <a:rPr lang="en-US" altLang="zh-CN" sz="2000" dirty="0" err="1" smtClean="0">
                <a:solidFill>
                  <a:srgbClr val="FF0000"/>
                </a:solidFill>
                <a:latin typeface="+mn-ea"/>
                <a:ea typeface="+mn-ea"/>
              </a:rPr>
              <a:t>AlphaGo</a:t>
            </a:r>
            <a:r>
              <a:rPr lang="en-US" altLang="zh-CN" sz="2000" dirty="0" smtClean="0">
                <a:solidFill>
                  <a:srgbClr val="FF0000"/>
                </a:solidFill>
                <a:latin typeface="+mn-ea"/>
                <a:ea typeface="+mn-ea"/>
              </a:rPr>
              <a:t> 4:1</a:t>
            </a:r>
            <a:r>
              <a:rPr lang="zh-CN" altLang="en-US" sz="2000" dirty="0" smtClean="0">
                <a:latin typeface="+mn-ea"/>
                <a:ea typeface="+mn-ea"/>
              </a:rPr>
              <a:t>战胜了李世石</a:t>
            </a:r>
            <a:endParaRPr lang="en-US" altLang="zh-CN" sz="2000" dirty="0" smtClean="0">
              <a:latin typeface="+mn-ea"/>
              <a:ea typeface="+mn-ea"/>
            </a:endParaRPr>
          </a:p>
          <a:p>
            <a:pPr marL="742950" lvl="1" indent="-285750" eaLnBrk="0" hangingPunct="0">
              <a:spcBef>
                <a:spcPct val="20000"/>
              </a:spcBef>
              <a:buChar char="–"/>
            </a:pPr>
            <a:r>
              <a:rPr lang="en-US" altLang="zh-CN" sz="2000" dirty="0" err="1" smtClean="0">
                <a:latin typeface="+mn-ea"/>
                <a:ea typeface="+mn-ea"/>
              </a:rPr>
              <a:t>AlphaGo</a:t>
            </a:r>
            <a:r>
              <a:rPr lang="zh-CN" altLang="en-US" sz="2000" dirty="0" smtClean="0">
                <a:latin typeface="+mn-ea"/>
                <a:ea typeface="+mn-ea"/>
              </a:rPr>
              <a:t>使用谷歌位于美国的</a:t>
            </a:r>
            <a:r>
              <a:rPr lang="zh-CN" altLang="en-US" sz="2000" dirty="0" smtClean="0">
                <a:solidFill>
                  <a:srgbClr val="FF0000"/>
                </a:solidFill>
                <a:latin typeface="+mn-ea"/>
                <a:ea typeface="+mn-ea"/>
              </a:rPr>
              <a:t>云计算服务器</a:t>
            </a:r>
            <a:r>
              <a:rPr lang="zh-CN" altLang="en-US" sz="2000" dirty="0" smtClean="0">
                <a:latin typeface="+mn-ea"/>
                <a:ea typeface="+mn-ea"/>
              </a:rPr>
              <a:t>，并通过光缆网络连接到韩国。</a:t>
            </a:r>
            <a:endParaRPr lang="zh-CN" altLang="en-US" sz="2000" dirty="0" smtClean="0">
              <a:solidFill>
                <a:srgbClr val="FF0000"/>
              </a:solidFill>
              <a:latin typeface="+mn-ea"/>
              <a:ea typeface="+mn-ea"/>
            </a:endParaRPr>
          </a:p>
        </p:txBody>
      </p:sp>
      <p:sp>
        <p:nvSpPr>
          <p:cNvPr id="46084" name="AutoShape 4"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6086" name="AutoShape 6" descr="Image result for Google AlphaGo 比赛"/>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5" name="图片 14" descr="下载.jpg"/>
          <p:cNvPicPr>
            <a:picLocks noChangeAspect="1"/>
          </p:cNvPicPr>
          <p:nvPr/>
        </p:nvPicPr>
        <p:blipFill>
          <a:blip r:embed="rId2"/>
          <a:stretch>
            <a:fillRect/>
          </a:stretch>
        </p:blipFill>
        <p:spPr>
          <a:xfrm>
            <a:off x="4522178" y="3643314"/>
            <a:ext cx="4621822" cy="2928958"/>
          </a:xfrm>
          <a:prstGeom prst="rect">
            <a:avLst/>
          </a:prstGeom>
        </p:spPr>
      </p:pic>
      <p:pic>
        <p:nvPicPr>
          <p:cNvPr id="46088" name="Picture 8" descr="Image result for Google AlphaGo 比赛"/>
          <p:cNvPicPr>
            <a:picLocks noChangeAspect="1" noChangeArrowheads="1"/>
          </p:cNvPicPr>
          <p:nvPr/>
        </p:nvPicPr>
        <p:blipFill>
          <a:blip r:embed="rId3"/>
          <a:srcRect/>
          <a:stretch>
            <a:fillRect/>
          </a:stretch>
        </p:blipFill>
        <p:spPr bwMode="auto">
          <a:xfrm>
            <a:off x="214282" y="3571900"/>
            <a:ext cx="4071966" cy="300037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1027" name="Picture 3"/>
          <p:cNvPicPr>
            <a:picLocks noChangeAspect="1" noChangeArrowheads="1"/>
          </p:cNvPicPr>
          <p:nvPr/>
        </p:nvPicPr>
        <p:blipFill>
          <a:blip r:embed="rId2"/>
          <a:srcRect/>
          <a:stretch>
            <a:fillRect/>
          </a:stretch>
        </p:blipFill>
        <p:spPr bwMode="auto">
          <a:xfrm>
            <a:off x="0" y="1285875"/>
            <a:ext cx="9461500" cy="42862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lvl="0" indent="-914400">
              <a:defRPr/>
            </a:pP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 Google </a:t>
            </a:r>
            <a:r>
              <a:rPr lang="en-US" altLang="zh-CN" sz="3600" b="1" dirty="0" err="1" smtClean="0">
                <a:solidFill>
                  <a:srgbClr val="000099"/>
                </a:solidFill>
                <a:latin typeface="Arial Unicode MS" pitchFamily="34" charset="-122"/>
                <a:ea typeface="黑体" pitchFamily="49" charset="-122"/>
                <a:sym typeface="黑体" panose="02010609060101010101" pitchFamily="49" charset="-122"/>
              </a:rPr>
              <a:t>AlphaGo</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9588" y="1776413"/>
            <a:ext cx="8124825" cy="3305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cstate="print"/>
          <a:srcRect/>
          <a:stretch>
            <a:fillRect/>
          </a:stretch>
        </p:blipFill>
        <p:spPr bwMode="auto">
          <a:xfrm>
            <a:off x="632831" y="1772816"/>
            <a:ext cx="8011135" cy="4583330"/>
          </a:xfrm>
          <a:prstGeom prst="rect">
            <a:avLst/>
          </a:prstGeom>
          <a:noFill/>
          <a:ln w="9525">
            <a:noFill/>
            <a:miter lim="800000"/>
            <a:headEnd/>
            <a:tailEnd/>
          </a:ln>
        </p:spPr>
      </p:pic>
      <p:sp>
        <p:nvSpPr>
          <p:cNvPr id="4" name="标题 1"/>
          <p:cNvSpPr txBox="1">
            <a:spLocks/>
          </p:cNvSpPr>
          <p:nvPr/>
        </p:nvSpPr>
        <p:spPr>
          <a:xfrm>
            <a:off x="285720" y="71414"/>
            <a:ext cx="8358246" cy="796908"/>
          </a:xfrm>
          <a:prstGeom prst="rect">
            <a:avLst/>
          </a:prstGeom>
        </p:spPr>
        <p:txBody>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sym typeface="黑体" panose="02010609060101010101" pitchFamily="49" charset="-122"/>
              </a:rPr>
              <a:t>大数据的研究与应用</a:t>
            </a:r>
            <a:r>
              <a:rPr lang="en-US" altLang="zh-CN" sz="3600" b="1" dirty="0" smtClean="0">
                <a:solidFill>
                  <a:srgbClr val="000099"/>
                </a:solidFill>
                <a:latin typeface="Arial Unicode MS" pitchFamily="34" charset="-122"/>
                <a:ea typeface="黑体" pitchFamily="49" charset="-122"/>
                <a:sym typeface="黑体" panose="02010609060101010101" pitchFamily="49" charset="-122"/>
              </a:rPr>
              <a:t>3</a:t>
            </a:r>
            <a:r>
              <a:rPr lang="zh-CN" altLang="en-US" sz="3600" b="1"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开普勒第三定律</a:t>
            </a:r>
            <a:endParaRPr lang="en-US" altLang="zh-CN" sz="3600" b="1" dirty="0" smtClean="0">
              <a:solidFill>
                <a:srgbClr val="000099"/>
              </a:solidFill>
              <a:latin typeface="Arial Unicode MS" pitchFamily="34" charset="-122"/>
              <a:ea typeface="黑体" pitchFamily="49" charset="-122"/>
              <a:cs typeface="+mj-cs"/>
              <a:sym typeface="黑体" panose="02010609060101010101" pitchFamily="49" charset="-122"/>
            </a:endParaRPr>
          </a:p>
          <a:p>
            <a:pPr marL="457200" indent="-457200" eaLnBrk="0" hangingPunct="0">
              <a:buFont typeface="Arial" pitchFamily="34" charset="0"/>
              <a:buChar char="•"/>
            </a:pPr>
            <a:endParaRPr lang="en-US" altLang="zh-CN" sz="2400" dirty="0" smtClean="0">
              <a:latin typeface="黑体" pitchFamily="2" charset="-122"/>
              <a:ea typeface="黑体" pitchFamily="2" charset="-122"/>
            </a:endParaRPr>
          </a:p>
          <a:p>
            <a:pPr marL="457200" indent="-457200" eaLnBrk="0" hangingPunct="0">
              <a:buFont typeface="Arial" pitchFamily="34" charset="0"/>
              <a:buChar char="•"/>
            </a:pPr>
            <a:r>
              <a:rPr lang="zh-CN" altLang="en-US" sz="2400" dirty="0" smtClean="0">
                <a:latin typeface="黑体" pitchFamily="2" charset="-122"/>
                <a:ea typeface="黑体" pitchFamily="2" charset="-122"/>
              </a:rPr>
              <a:t>是以</a:t>
            </a:r>
            <a:r>
              <a:rPr lang="zh-CN" altLang="en-US" sz="2400" dirty="0" smtClean="0">
                <a:solidFill>
                  <a:srgbClr val="C00000"/>
                </a:solidFill>
                <a:latin typeface="黑体" pitchFamily="2" charset="-122"/>
                <a:ea typeface="黑体" pitchFamily="2" charset="-122"/>
              </a:rPr>
              <a:t>太阳</a:t>
            </a:r>
            <a:r>
              <a:rPr lang="zh-CN" altLang="en-US" sz="2400" dirty="0" smtClean="0">
                <a:latin typeface="黑体" pitchFamily="2" charset="-122"/>
                <a:ea typeface="黑体" pitchFamily="2" charset="-122"/>
              </a:rPr>
              <a:t>为焦点的椭圆轨道运行的所有</a:t>
            </a:r>
            <a:r>
              <a:rPr lang="zh-CN" altLang="en-US" sz="2400" u="sng" dirty="0" smtClean="0">
                <a:solidFill>
                  <a:srgbClr val="C00000"/>
                </a:solidFill>
                <a:latin typeface="黑体" pitchFamily="2" charset="-122"/>
                <a:ea typeface="黑体" pitchFamily="2" charset="-122"/>
              </a:rPr>
              <a:t>行星</a:t>
            </a:r>
            <a:r>
              <a:rPr lang="zh-CN" altLang="en-US" sz="2400" dirty="0" smtClean="0">
                <a:latin typeface="黑体" pitchFamily="2" charset="-122"/>
                <a:ea typeface="黑体" pitchFamily="2" charset="-122"/>
              </a:rPr>
              <a:t>，其</a:t>
            </a:r>
            <a:r>
              <a:rPr lang="zh-CN" altLang="en-US" sz="2400" u="sng" dirty="0" smtClean="0">
                <a:solidFill>
                  <a:srgbClr val="000099"/>
                </a:solidFill>
                <a:latin typeface="黑体" pitchFamily="2" charset="-122"/>
                <a:ea typeface="黑体" pitchFamily="2" charset="-122"/>
              </a:rPr>
              <a:t>椭圆轨道</a:t>
            </a:r>
            <a:r>
              <a:rPr lang="zh-CN" altLang="en-US" sz="2400" dirty="0" smtClean="0">
                <a:latin typeface="黑体" pitchFamily="2" charset="-122"/>
                <a:ea typeface="黑体" pitchFamily="2" charset="-122"/>
              </a:rPr>
              <a:t>半长轴的立方与</a:t>
            </a:r>
            <a:r>
              <a:rPr lang="zh-CN" altLang="en-US" sz="2400" dirty="0" smtClean="0">
                <a:solidFill>
                  <a:srgbClr val="000099"/>
                </a:solidFill>
                <a:latin typeface="黑体" pitchFamily="2" charset="-122"/>
                <a:ea typeface="黑体" pitchFamily="2" charset="-122"/>
              </a:rPr>
              <a:t>周期</a:t>
            </a:r>
            <a:r>
              <a:rPr lang="zh-CN" altLang="en-US" sz="2400" dirty="0" smtClean="0">
                <a:latin typeface="黑体" pitchFamily="2" charset="-122"/>
                <a:ea typeface="黑体" pitchFamily="2" charset="-122"/>
              </a:rPr>
              <a:t>的平方之比是一个常量</a:t>
            </a:r>
            <a:r>
              <a:rPr lang="zh-CN" altLang="en-US" sz="2400" dirty="0" smtClean="0"/>
              <a:t>。</a:t>
            </a:r>
            <a:endParaRPr lang="zh-CN" altLang="en-US" sz="2400" b="1" dirty="0" smtClean="0">
              <a:solidFill>
                <a:srgbClr val="000099"/>
              </a:solidFill>
              <a:latin typeface="黑体" pitchFamily="2" charset="-122"/>
              <a:ea typeface="黑体" pitchFamily="2" charset="-122"/>
            </a:endParaRPr>
          </a:p>
          <a:p>
            <a:pPr marL="0" marR="0" lvl="0" indent="0" defTabSz="914400" rtl="0" eaLnBrk="0" fontAlgn="base" latinLnBrk="0" hangingPunct="0">
              <a:lnSpc>
                <a:spcPct val="100000"/>
              </a:lnSpc>
              <a:spcBef>
                <a:spcPct val="0"/>
              </a:spcBef>
              <a:spcAft>
                <a:spcPct val="0"/>
              </a:spcAft>
              <a:buClrTx/>
              <a:buSzTx/>
              <a:buFontTx/>
              <a:buNone/>
              <a:tabLst/>
              <a:defRPr/>
            </a:pPr>
            <a:endParaRPr kumimoji="0" lang="zh-CN" altLang="en-US" sz="4400" b="1" i="0" u="none" strike="noStrike" kern="0" cap="none" spc="0" normalizeH="0" baseline="0" noProof="0" dirty="0">
              <a:ln>
                <a:noFill/>
              </a:ln>
              <a:solidFill>
                <a:srgbClr val="000099"/>
              </a:solidFill>
              <a:effectLst/>
              <a:uLnTx/>
              <a:uFillTx/>
              <a:latin typeface="+mj-lt"/>
              <a:ea typeface="+mj-ea"/>
              <a:cs typeface="+mj-cs"/>
            </a:endParaRPr>
          </a:p>
        </p:txBody>
      </p:sp>
      <p:sp>
        <p:nvSpPr>
          <p:cNvPr id="5"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18</a:t>
            </a:fld>
            <a:endParaRPr lang="en-US" altLang="zh-CN" sz="1200" b="1" dirty="0">
              <a:solidFill>
                <a:srgbClr val="898989"/>
              </a:solidFill>
              <a:latin typeface="Calibri" pitchFamily="34" charset="0"/>
            </a:endParaRPr>
          </a:p>
        </p:txBody>
      </p:sp>
    </p:spTree>
    <p:extLst>
      <p:ext uri="{BB962C8B-B14F-4D97-AF65-F5344CB8AC3E}">
        <p14:creationId xmlns="" xmlns:p14="http://schemas.microsoft.com/office/powerpoint/2010/main" val="37092987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1" i="0" u="none" strike="noStrike" kern="0" cap="none" spc="0" normalizeH="0" baseline="0" noProof="0" smtClean="0">
                <a:ln>
                  <a:noFill/>
                </a:ln>
                <a:solidFill>
                  <a:schemeClr val="tx2"/>
                </a:solidFill>
                <a:effectLst/>
                <a:uLnTx/>
                <a:uFillTx/>
                <a:latin typeface="+mj-lt"/>
                <a:ea typeface="+mj-ea"/>
                <a:cs typeface="+mj-cs"/>
              </a:rPr>
              <a:t>大数据挑战示例</a:t>
            </a:r>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北京航空航天大学计算机学院教授、博士生导师、大数据科学与工程国际联合研究中心主任；国家杰青；中国计算机学会数据库专业委员会常委，大数据专家委员会委员。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341734"/>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646331"/>
          </a:xfrm>
          <a:prstGeom prst="rect">
            <a:avLst/>
          </a:prstGeom>
          <a:noFill/>
          <a:ln w="9525">
            <a:noFill/>
            <a:miter lim="800000"/>
            <a:headEnd/>
            <a:tailEnd/>
          </a:ln>
        </p:spPr>
        <p:txBody>
          <a:bodyPr>
            <a:spAutoFit/>
          </a:bodyPr>
          <a:lstStyle/>
          <a:p>
            <a:pPr marL="914400" indent="-914400" eaLnBrk="0" hangingPunct="0">
              <a:defRPr/>
            </a:pPr>
            <a:r>
              <a:rPr lang="zh-CN" altLang="en-US" sz="3600" b="1" dirty="0" smtClean="0">
                <a:solidFill>
                  <a:srgbClr val="000099"/>
                </a:solidFill>
                <a:latin typeface="Arial Unicode MS" pitchFamily="34" charset="-122"/>
                <a:ea typeface="黑体" pitchFamily="49" charset="-122"/>
                <a:cs typeface="+mj-cs"/>
                <a:sym typeface="黑体" panose="02010609060101010101" pitchFamily="49" charset="-122"/>
              </a:rPr>
              <a:t>挑战：大数据的管理</a:t>
            </a:r>
            <a:endParaRPr lang="zh-CN" altLang="en-US" sz="3600" b="1" dirty="0">
              <a:solidFill>
                <a:srgbClr val="000099"/>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solidFill>
                  <a:srgbClr val="000099"/>
                </a:solidFill>
                <a:latin typeface="Arial Unicode MS" pitchFamily="34" charset="-122"/>
                <a:ea typeface="黑体" pitchFamily="49" charset="-122"/>
                <a:sym typeface="黑体" panose="02010609060101010101" pitchFamily="49" charset="-122"/>
              </a:rPr>
              <a:t>挑战：隐私保护</a:t>
            </a:r>
            <a:endParaRPr lang="zh-CN" altLang="en-US" b="1" dirty="0">
              <a:solidFill>
                <a:srgbClr val="000099"/>
              </a:solidFill>
            </a:endParaRPr>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3</a:t>
            </a:fld>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marL="914400" indent="-914400" algn="l">
              <a:defRPr/>
            </a:pPr>
            <a:r>
              <a:rPr lang="zh-CN" altLang="en-US" sz="3600" b="1" dirty="0" smtClean="0">
                <a:solidFill>
                  <a:srgbClr val="000099"/>
                </a:solidFill>
                <a:latin typeface="Arial Unicode MS" pitchFamily="34" charset="-122"/>
                <a:ea typeface="黑体" pitchFamily="49" charset="-122"/>
              </a:rPr>
              <a:t>北京市大</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数据</a:t>
            </a:r>
            <a:r>
              <a:rPr lang="zh-CN" altLang="en-US" sz="3600" b="1" dirty="0" smtClean="0">
                <a:solidFill>
                  <a:srgbClr val="000099"/>
                </a:solidFill>
                <a:latin typeface="Arial Unicode MS" pitchFamily="34" charset="-122"/>
                <a:ea typeface="黑体" pitchFamily="49" charset="-122"/>
              </a:rPr>
              <a:t>科学与脑机智能创新中心</a:t>
            </a:r>
            <a:endParaRPr lang="zh-CN" altLang="en-US" sz="3600" b="1" kern="1200" dirty="0" smtClean="0">
              <a:solidFill>
                <a:srgbClr val="000099"/>
              </a:solidFill>
              <a:latin typeface="Arial Unicode MS" pitchFamily="34" charset="-122"/>
              <a:ea typeface="黑体" pitchFamily="49" charset="-122"/>
              <a:sym typeface="黑体" panose="02010609060101010101" pitchFamily="49" charset="-122"/>
            </a:endParaRP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357290" y="2857496"/>
            <a:ext cx="6072230" cy="796908"/>
          </a:xfrm>
          <a:prstGeom prst="rect">
            <a:avLst/>
          </a:prstGeom>
        </p:spPr>
        <p:txBody>
          <a:bodyPr/>
          <a:lstStyle/>
          <a:p>
            <a:pPr algn="ctr" eaLnBrk="0" hangingPunct="0"/>
            <a:r>
              <a:rPr lang="zh-CN" altLang="en-US" sz="4400" b="1" kern="0" dirty="0" smtClean="0">
                <a:solidFill>
                  <a:schemeClr val="tx2"/>
                </a:solidFill>
                <a:latin typeface="+mj-lt"/>
                <a:ea typeface="+mj-ea"/>
                <a:cs typeface="+mj-cs"/>
              </a:rPr>
              <a:t>大数据简介</a:t>
            </a:r>
          </a:p>
          <a:p>
            <a:pPr algn="ctr" eaLnBrk="0" hangingPunct="0"/>
            <a:endParaRPr kumimoji="0" lang="zh-CN" altLang="en-US" sz="4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 </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维基百科</a:t>
            </a:r>
            <a:r>
              <a:rPr lang="en-US" altLang="zh-CN" sz="3600" b="1" dirty="0" smtClean="0">
                <a:solidFill>
                  <a:srgbClr val="000099"/>
                </a:solidFill>
              </a:rPr>
              <a:t>)</a:t>
            </a:r>
            <a:endParaRPr lang="zh-CN" altLang="en-US" sz="3600" b="1" dirty="0">
              <a:solidFill>
                <a:srgbClr val="000099"/>
              </a:solidFill>
            </a:endParaRPr>
          </a:p>
        </p:txBody>
      </p:sp>
      <p:sp>
        <p:nvSpPr>
          <p:cNvPr id="3" name="内容占位符 2"/>
          <p:cNvSpPr>
            <a:spLocks noGrp="1"/>
          </p:cNvSpPr>
          <p:nvPr>
            <p:ph idx="1"/>
          </p:nvPr>
        </p:nvSpPr>
        <p:spPr>
          <a:xfrm>
            <a:off x="285720" y="836712"/>
            <a:ext cx="8501122" cy="6021288"/>
          </a:xfrm>
        </p:spPr>
        <p:txBody>
          <a:bodyPr lIns="36000" rIns="36000"/>
          <a:lstStyle/>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英文定义</a:t>
            </a:r>
            <a:r>
              <a:rPr lang="en-US" altLang="zh-CN" sz="2200" b="1" dirty="0" smtClean="0">
                <a:solidFill>
                  <a:srgbClr val="C00000"/>
                </a:solidFill>
                <a:latin typeface="Rockwell" pitchFamily="18" charset="0"/>
                <a:ea typeface="黑体" pitchFamily="49" charset="-122"/>
              </a:rPr>
              <a:t>] </a:t>
            </a:r>
            <a:r>
              <a:rPr lang="en-US" altLang="zh-CN" sz="2200" b="1" dirty="0" smtClean="0">
                <a:latin typeface="Rockwell" pitchFamily="18" charset="0"/>
                <a:ea typeface="黑体" pitchFamily="49" charset="-122"/>
              </a:rPr>
              <a:t>Big data</a:t>
            </a:r>
            <a:r>
              <a:rPr lang="en-US" altLang="zh-CN" sz="2200" dirty="0" smtClean="0">
                <a:latin typeface="Rockwell" pitchFamily="18" charset="0"/>
                <a:ea typeface="黑体" pitchFamily="49" charset="-122"/>
              </a:rPr>
              <a:t> is the term for a collection of data sets so large and complex that it becomes difficult to process using on-hand database management tools or traditional data processing applications. </a:t>
            </a:r>
            <a:endParaRPr lang="en-US" altLang="zh-CN" sz="2200" b="1" dirty="0" smtClean="0">
              <a:latin typeface="Rockwell" pitchFamily="18" charset="0"/>
              <a:ea typeface="黑体" pitchFamily="49" charset="-122"/>
            </a:endParaRPr>
          </a:p>
          <a:p>
            <a:r>
              <a:rPr lang="en-US" altLang="zh-CN" sz="2200" b="1" dirty="0" smtClean="0">
                <a:solidFill>
                  <a:srgbClr val="C00000"/>
                </a:solidFill>
                <a:latin typeface="Rockwell" pitchFamily="18" charset="0"/>
                <a:ea typeface="黑体" pitchFamily="49" charset="-122"/>
              </a:rPr>
              <a:t>[</a:t>
            </a:r>
            <a:r>
              <a:rPr lang="zh-CN" altLang="en-US" sz="2200" b="1" dirty="0" smtClean="0">
                <a:solidFill>
                  <a:srgbClr val="C00000"/>
                </a:solidFill>
                <a:latin typeface="Rockwell" pitchFamily="18" charset="0"/>
                <a:ea typeface="黑体" pitchFamily="49" charset="-122"/>
              </a:rPr>
              <a:t>中文定义</a:t>
            </a:r>
            <a:r>
              <a:rPr lang="en-US" altLang="zh-CN" sz="2200" b="1" dirty="0" smtClean="0">
                <a:solidFill>
                  <a:srgbClr val="C00000"/>
                </a:solidFill>
                <a:latin typeface="Rockwell" pitchFamily="18" charset="0"/>
                <a:ea typeface="黑体" pitchFamily="49" charset="-122"/>
              </a:rPr>
              <a:t>]</a:t>
            </a:r>
            <a:r>
              <a:rPr lang="zh-CN" altLang="en-US" sz="2200" b="1" dirty="0" smtClean="0">
                <a:latin typeface="Rockwell" pitchFamily="18" charset="0"/>
                <a:ea typeface="黑体" pitchFamily="49" charset="-122"/>
              </a:rPr>
              <a:t>大数据</a:t>
            </a:r>
            <a:r>
              <a:rPr lang="zh-CN" altLang="en-US" sz="2200" dirty="0" smtClean="0">
                <a:latin typeface="Rockwell" pitchFamily="18" charset="0"/>
                <a:ea typeface="黑体" pitchFamily="49" charset="-122"/>
              </a:rPr>
              <a:t>或称巨量数据、海量数据、大资料，指的是所涉及的数据量规模巨大到无法通过人工，在合理时间内达到截取、管理、处理、并整理成为人类所能解读的信息</a:t>
            </a:r>
            <a:r>
              <a:rPr lang="en-US" altLang="zh-CN" sz="2200" dirty="0" smtClean="0">
                <a:latin typeface="Rockwell" pitchFamily="18" charset="0"/>
                <a:ea typeface="黑体" pitchFamily="49" charset="-122"/>
              </a:rPr>
              <a:t>[1][2]</a:t>
            </a:r>
            <a:r>
              <a:rPr lang="zh-CN" altLang="en-US" sz="2200" dirty="0" smtClean="0">
                <a:latin typeface="Rockwell" pitchFamily="18" charset="0"/>
                <a:ea typeface="黑体" pitchFamily="49" charset="-122"/>
              </a:rPr>
              <a:t>。</a:t>
            </a:r>
            <a:endParaRPr lang="en-US" altLang="zh-CN" sz="2200" dirty="0" smtClean="0">
              <a:latin typeface="Rockwell" pitchFamily="18" charset="0"/>
              <a:ea typeface="黑体" pitchFamily="49" charset="-122"/>
            </a:endParaRPr>
          </a:p>
          <a:p>
            <a:r>
              <a:rPr lang="zh-CN" altLang="en-US" sz="2200" dirty="0" smtClean="0">
                <a:latin typeface="Rockwell" pitchFamily="18" charset="0"/>
                <a:ea typeface="黑体" pitchFamily="49" charset="-122"/>
              </a:rPr>
              <a:t>在总数据量相同的情况下，与个别分析独立的小型数据集相比，将各个小型数据集合并后进行分析可得出许多额外的信息和数据关系性，可用来察觉商业趋势、判定研究质量、避免疾病扩散、打击犯罪或测定实时交通路况等；这样的用途正是大型数据集盛行的原因</a:t>
            </a:r>
            <a:r>
              <a:rPr lang="en-US" altLang="zh-CN" sz="2200" dirty="0" smtClean="0">
                <a:latin typeface="Rockwell" pitchFamily="18" charset="0"/>
                <a:ea typeface="黑体" pitchFamily="49" charset="-122"/>
              </a:rPr>
              <a:t>[3][4][5]</a:t>
            </a:r>
          </a:p>
          <a:p>
            <a:r>
              <a:rPr lang="en-US" altLang="zh-CN" sz="1400" dirty="0" smtClean="0">
                <a:latin typeface="Rockwell" pitchFamily="18" charset="0"/>
                <a:ea typeface="黑体" pitchFamily="49" charset="-122"/>
              </a:rPr>
              <a:t>[1]</a:t>
            </a:r>
            <a:r>
              <a:rPr lang="en-US" altLang="zh-CN" sz="1400" dirty="0" err="1" smtClean="0">
                <a:latin typeface="Rockwell" pitchFamily="18" charset="0"/>
                <a:ea typeface="黑体" pitchFamily="49" charset="-122"/>
              </a:rPr>
              <a:t>Kusnetzky</a:t>
            </a:r>
            <a:r>
              <a:rPr lang="en-US" altLang="zh-CN" sz="1400" dirty="0" smtClean="0">
                <a:latin typeface="Rockwell" pitchFamily="18" charset="0"/>
                <a:ea typeface="黑体" pitchFamily="49" charset="-122"/>
              </a:rPr>
              <a:t>, Dan. What is "Big Data?". ZDNet.</a:t>
            </a:r>
          </a:p>
          <a:p>
            <a:r>
              <a:rPr lang="en-US" altLang="zh-CN" sz="1400" dirty="0" smtClean="0">
                <a:latin typeface="Rockwell" pitchFamily="18" charset="0"/>
                <a:ea typeface="黑体" pitchFamily="49" charset="-122"/>
              </a:rPr>
              <a:t>[2]Vance, Ashley. Start-Up Goes After Big Data With </a:t>
            </a:r>
            <a:r>
              <a:rPr lang="en-US" altLang="zh-CN" sz="1400" dirty="0" err="1" smtClean="0">
                <a:latin typeface="Rockwell" pitchFamily="18" charset="0"/>
                <a:ea typeface="黑体" pitchFamily="49" charset="-122"/>
              </a:rPr>
              <a:t>Hadoop</a:t>
            </a:r>
            <a:r>
              <a:rPr lang="en-US" altLang="zh-CN" sz="1400" dirty="0" smtClean="0">
                <a:latin typeface="Rockwell" pitchFamily="18" charset="0"/>
                <a:ea typeface="黑体" pitchFamily="49" charset="-122"/>
              </a:rPr>
              <a:t> Helper. New York Times Blog. 2010.</a:t>
            </a:r>
          </a:p>
          <a:p>
            <a:r>
              <a:rPr lang="en-US" altLang="zh-CN" sz="1400" dirty="0" smtClean="0">
                <a:latin typeface="Rockwell" pitchFamily="18" charset="0"/>
                <a:ea typeface="黑体" pitchFamily="49" charset="-122"/>
              </a:rPr>
              <a:t>[3]Data, data everywhere. The Economist. [2010-02-25 ].</a:t>
            </a:r>
          </a:p>
          <a:p>
            <a:r>
              <a:rPr lang="en-US" altLang="zh-CN" sz="1400" dirty="0" smtClean="0">
                <a:latin typeface="Rockwell" pitchFamily="18" charset="0"/>
                <a:ea typeface="黑体" pitchFamily="49" charset="-122"/>
              </a:rPr>
              <a:t>[4] Cat Casey and Alejandra Perez. E-Discovery Special Report: The Rising Tide of Nonlinear Review. Hudson Global. [1 July 2012 ]</a:t>
            </a:r>
          </a:p>
          <a:p>
            <a:r>
              <a:rPr lang="en-US" altLang="zh-CN" sz="1400" dirty="0" smtClean="0">
                <a:latin typeface="Rockwell" pitchFamily="18" charset="0"/>
                <a:ea typeface="黑体" pitchFamily="49" charset="-122"/>
              </a:rPr>
              <a:t>[5]What Technology-Assisted Electronic Discovery Teaches Us About The Role Of Humans In Technology — Re-Humanizing Technology-Assisted Review. Forbes. [1 July 2012] </a:t>
            </a:r>
            <a:endParaRPr lang="zh-CN" altLang="en-US" sz="1400" dirty="0">
              <a:latin typeface="Rockwell" pitchFamily="18" charset="0"/>
              <a:ea typeface="黑体" pitchFamily="49" charset="-122"/>
            </a:endParaRP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6</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000099"/>
                </a:solidFill>
              </a:rPr>
              <a:t>“</a:t>
            </a:r>
            <a:r>
              <a:rPr lang="zh-CN" altLang="en-US" sz="3600" b="1" dirty="0" smtClean="0">
                <a:solidFill>
                  <a:srgbClr val="000099"/>
                </a:solidFill>
              </a:rPr>
              <a:t>大数据</a:t>
            </a:r>
            <a:r>
              <a:rPr lang="en-US" altLang="zh-CN" sz="3600" b="1" dirty="0" smtClean="0">
                <a:solidFill>
                  <a:srgbClr val="000099"/>
                </a:solidFill>
              </a:rPr>
              <a:t>”</a:t>
            </a:r>
            <a:r>
              <a:rPr lang="zh-CN" altLang="en-US" sz="3600" b="1" dirty="0" smtClean="0">
                <a:solidFill>
                  <a:srgbClr val="000099"/>
                </a:solidFill>
              </a:rPr>
              <a:t>特征 </a:t>
            </a:r>
            <a:r>
              <a:rPr lang="en-US" altLang="zh-CN" sz="3600" b="1" dirty="0" smtClean="0">
                <a:solidFill>
                  <a:srgbClr val="000099"/>
                </a:solidFill>
              </a:rPr>
              <a:t>– 4V</a:t>
            </a:r>
            <a:endParaRPr lang="zh-CN" altLang="en-US" sz="3600" b="1" dirty="0">
              <a:solidFill>
                <a:srgbClr val="000099"/>
              </a:solidFill>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323528" y="1844824"/>
            <a:ext cx="8501063" cy="3778949"/>
          </a:xfrm>
          <a:prstGeom prst="rect">
            <a:avLst/>
          </a:prstGeom>
          <a:noFill/>
          <a:ln w="9525">
            <a:noFill/>
            <a:miter lim="800000"/>
            <a:headEnd/>
            <a:tailEnd/>
          </a:ln>
        </p:spPr>
      </p:pic>
      <p:sp>
        <p:nvSpPr>
          <p:cNvPr id="5" name="矩形 4"/>
          <p:cNvSpPr/>
          <p:nvPr/>
        </p:nvSpPr>
        <p:spPr bwMode="auto">
          <a:xfrm>
            <a:off x="793354" y="5443753"/>
            <a:ext cx="925513"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规模大</a:t>
            </a:r>
            <a:endParaRPr kumimoji="1" lang="en-US" altLang="zh-CN" sz="2000" dirty="0">
              <a:latin typeface="微软雅黑" pitchFamily="34" charset="-122"/>
              <a:ea typeface="微软雅黑" pitchFamily="34" charset="-122"/>
            </a:endParaRPr>
          </a:p>
        </p:txBody>
      </p:sp>
      <p:sp>
        <p:nvSpPr>
          <p:cNvPr id="6" name="矩形 5"/>
          <p:cNvSpPr/>
          <p:nvPr/>
        </p:nvSpPr>
        <p:spPr bwMode="auto">
          <a:xfrm>
            <a:off x="3097610" y="5443753"/>
            <a:ext cx="944562"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变化快</a:t>
            </a:r>
            <a:endParaRPr kumimoji="1" lang="en-US" altLang="zh-CN" sz="2000" dirty="0">
              <a:latin typeface="微软雅黑" pitchFamily="34" charset="-122"/>
              <a:ea typeface="微软雅黑" pitchFamily="34" charset="-122"/>
            </a:endParaRPr>
          </a:p>
        </p:txBody>
      </p:sp>
      <p:sp>
        <p:nvSpPr>
          <p:cNvPr id="7" name="矩形 6"/>
          <p:cNvSpPr/>
          <p:nvPr/>
        </p:nvSpPr>
        <p:spPr bwMode="auto">
          <a:xfrm>
            <a:off x="5257850" y="5443753"/>
            <a:ext cx="939800"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种类杂</a:t>
            </a:r>
            <a:endParaRPr kumimoji="1" lang="en-US" altLang="zh-CN" sz="2000" dirty="0">
              <a:latin typeface="黑体" pitchFamily="49" charset="-122"/>
              <a:ea typeface="黑体" pitchFamily="49" charset="-122"/>
            </a:endParaRPr>
          </a:p>
        </p:txBody>
      </p:sp>
      <p:sp>
        <p:nvSpPr>
          <p:cNvPr id="9" name="矩形 8"/>
          <p:cNvSpPr/>
          <p:nvPr/>
        </p:nvSpPr>
        <p:spPr bwMode="auto">
          <a:xfrm>
            <a:off x="7202066" y="5443753"/>
            <a:ext cx="1512168" cy="342900"/>
          </a:xfrm>
          <a:prstGeom prst="rect">
            <a:avLst/>
          </a:prstGeom>
          <a:solidFill>
            <a:schemeClr val="accent5">
              <a:lumMod val="20000"/>
              <a:lumOff val="80000"/>
            </a:schemeClr>
          </a:solidFill>
          <a:ln w="12700" cap="flat" cmpd="sng" algn="ctr">
            <a:solidFill>
              <a:schemeClr val="bg1">
                <a:lumMod val="75000"/>
              </a:schemeClr>
            </a:solidFill>
            <a:prstDash val="solid"/>
            <a:round/>
            <a:headEnd type="none" w="med" len="med"/>
            <a:tailEnd type="none" w="med" len="med"/>
          </a:ln>
          <a:effectLst/>
        </p:spPr>
        <p:txBody>
          <a:bodyPr wrap="none" anchor="ctr"/>
          <a:lstStyle/>
          <a:p>
            <a:pPr>
              <a:defRPr/>
            </a:pPr>
            <a:r>
              <a:rPr kumimoji="1" lang="zh-CN" altLang="en-US" sz="2000" dirty="0">
                <a:latin typeface="黑体" pitchFamily="49" charset="-122"/>
                <a:ea typeface="黑体" pitchFamily="49" charset="-122"/>
              </a:rPr>
              <a:t>价值密度低</a:t>
            </a:r>
          </a:p>
        </p:txBody>
      </p:sp>
      <p:sp>
        <p:nvSpPr>
          <p:cNvPr id="10"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7</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 </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400" dirty="0" smtClean="0">
                <a:solidFill>
                  <a:srgbClr val="000099"/>
                </a:solidFill>
              </a:rPr>
              <a:t>2008</a:t>
            </a:r>
            <a:r>
              <a:rPr lang="zh-CN" altLang="zh-CN" sz="2400" dirty="0" smtClean="0">
                <a:solidFill>
                  <a:srgbClr val="000099"/>
                </a:solidFill>
              </a:rPr>
              <a:t>年</a:t>
            </a:r>
            <a:r>
              <a:rPr lang="en-US" altLang="zh-CN" sz="2400" dirty="0" smtClean="0">
                <a:solidFill>
                  <a:srgbClr val="000099"/>
                </a:solidFill>
              </a:rPr>
              <a:t>9</a:t>
            </a:r>
            <a:r>
              <a:rPr lang="zh-CN" altLang="zh-CN" sz="2400" dirty="0" smtClean="0">
                <a:solidFill>
                  <a:srgbClr val="000099"/>
                </a:solidFill>
              </a:rPr>
              <a:t>月</a:t>
            </a:r>
            <a:r>
              <a:rPr lang="en-US" altLang="zh-CN" sz="2400" dirty="0" smtClean="0">
                <a:solidFill>
                  <a:srgbClr val="000099"/>
                </a:solidFill>
              </a:rPr>
              <a:t>4</a:t>
            </a:r>
            <a:r>
              <a:rPr lang="zh-CN" altLang="zh-CN" sz="2400" dirty="0" smtClean="0">
                <a:solidFill>
                  <a:srgbClr val="000099"/>
                </a:solidFill>
              </a:rPr>
              <a:t>日</a:t>
            </a:r>
            <a:r>
              <a:rPr lang="zh-CN" altLang="zh-CN" sz="2400" dirty="0" smtClean="0"/>
              <a:t>《</a:t>
            </a:r>
            <a:r>
              <a:rPr lang="en-US" altLang="zh-CN" sz="2400" dirty="0" smtClean="0"/>
              <a:t>Nature</a:t>
            </a:r>
            <a:r>
              <a:rPr lang="zh-CN" altLang="zh-CN" sz="2400" dirty="0" smtClean="0"/>
              <a:t>》刊登了一个名为“</a:t>
            </a:r>
            <a:r>
              <a:rPr lang="en-US" altLang="zh-CN" sz="2400" dirty="0" smtClean="0">
                <a:solidFill>
                  <a:srgbClr val="FF0000"/>
                </a:solidFill>
              </a:rPr>
              <a:t>Big Data</a:t>
            </a:r>
            <a:r>
              <a:rPr lang="zh-CN" altLang="zh-CN" sz="2400" dirty="0" smtClean="0"/>
              <a:t>”</a:t>
            </a:r>
            <a:r>
              <a:rPr lang="zh-CN" altLang="en-US" sz="2400" dirty="0" smtClean="0"/>
              <a:t>的专辑</a:t>
            </a:r>
            <a:endParaRPr lang="en-US" altLang="zh-CN" sz="2400" dirty="0" smtClean="0"/>
          </a:p>
          <a:p>
            <a:pPr lvl="1"/>
            <a:r>
              <a:rPr lang="en-US" altLang="zh-CN" sz="2000" b="1" dirty="0" smtClean="0"/>
              <a:t>Researchers need to adapt their institutions and practices in response to torrents of new data — and need to complement smart science with smart searching.  </a:t>
            </a:r>
            <a:r>
              <a:rPr lang="en-US" altLang="zh-CN" sz="2000" b="1" dirty="0" smtClean="0">
                <a:solidFill>
                  <a:srgbClr val="C00000"/>
                </a:solidFill>
              </a:rPr>
              <a:t>http://www.nature.com/news/specials/bigdata/</a:t>
            </a:r>
            <a:endParaRPr lang="en-US" altLang="zh-CN" sz="2000" dirty="0" smtClean="0">
              <a:solidFill>
                <a:srgbClr val="C00000"/>
              </a:solidFill>
            </a:endParaRPr>
          </a:p>
          <a:p>
            <a:r>
              <a:rPr lang="en-US" altLang="zh-CN" sz="2400" dirty="0" smtClean="0">
                <a:solidFill>
                  <a:srgbClr val="000099"/>
                </a:solidFill>
              </a:rPr>
              <a:t>2009</a:t>
            </a:r>
            <a:r>
              <a:rPr lang="zh-CN" altLang="zh-CN" sz="2400" dirty="0" smtClean="0">
                <a:solidFill>
                  <a:srgbClr val="000099"/>
                </a:solidFill>
              </a:rPr>
              <a:t>年</a:t>
            </a:r>
            <a:r>
              <a:rPr lang="en-US" altLang="zh-CN" sz="2400" dirty="0" smtClean="0">
                <a:solidFill>
                  <a:srgbClr val="000099"/>
                </a:solidFill>
              </a:rPr>
              <a:t>10</a:t>
            </a:r>
            <a:r>
              <a:rPr lang="zh-CN" altLang="zh-CN" sz="2400" dirty="0" smtClean="0">
                <a:solidFill>
                  <a:srgbClr val="000099"/>
                </a:solidFill>
              </a:rPr>
              <a:t>月</a:t>
            </a:r>
            <a:r>
              <a:rPr lang="zh-CN" altLang="zh-CN" sz="2400" dirty="0" smtClean="0"/>
              <a:t>微软为纪念</a:t>
            </a:r>
            <a:r>
              <a:rPr lang="en-US" altLang="zh-CN" sz="2400" dirty="0" smtClean="0"/>
              <a:t>Jim Gray, </a:t>
            </a:r>
            <a:r>
              <a:rPr lang="zh-CN" altLang="zh-CN" sz="2400" dirty="0" smtClean="0"/>
              <a:t>出版了“第四范式—数据密集的科学发现</a:t>
            </a:r>
            <a:r>
              <a:rPr lang="en-US" altLang="zh-CN" sz="2400" dirty="0" smtClean="0"/>
              <a:t>   (</a:t>
            </a:r>
            <a:r>
              <a:rPr lang="en-US" altLang="zh-CN" sz="2400" dirty="0" smtClean="0">
                <a:solidFill>
                  <a:srgbClr val="FF0000"/>
                </a:solidFill>
              </a:rPr>
              <a:t>The Fourth Paradigm </a:t>
            </a:r>
            <a:r>
              <a:rPr lang="zh-CN" altLang="zh-CN" sz="2400" dirty="0" smtClean="0"/>
              <a:t>—</a:t>
            </a:r>
            <a:r>
              <a:rPr lang="en-US" altLang="zh-CN" sz="2400" dirty="0" smtClean="0"/>
              <a:t> Data Intensive Scientific Discovery)</a:t>
            </a:r>
          </a:p>
          <a:p>
            <a:r>
              <a:rPr kumimoji="1" lang="en-US" altLang="zh-CN" sz="2400" dirty="0" smtClean="0">
                <a:solidFill>
                  <a:srgbClr val="000099"/>
                </a:solidFill>
              </a:rPr>
              <a:t>2011</a:t>
            </a:r>
            <a:r>
              <a:rPr kumimoji="1" lang="zh-CN" altLang="en-US" sz="2400" dirty="0" smtClean="0">
                <a:solidFill>
                  <a:srgbClr val="000099"/>
                </a:solidFill>
              </a:rPr>
              <a:t>年</a:t>
            </a:r>
            <a:r>
              <a:rPr kumimoji="1" lang="en-US" altLang="zh-CN" sz="2400" dirty="0" smtClean="0">
                <a:solidFill>
                  <a:srgbClr val="000099"/>
                </a:solidFill>
              </a:rPr>
              <a:t>2</a:t>
            </a:r>
            <a:r>
              <a:rPr kumimoji="1" lang="zh-CN" altLang="en-US" sz="2400" dirty="0" smtClean="0">
                <a:solidFill>
                  <a:srgbClr val="000099"/>
                </a:solidFill>
              </a:rPr>
              <a:t>月</a:t>
            </a:r>
            <a:r>
              <a:rPr kumimoji="1" lang="en-US" altLang="zh-CN" sz="2400" dirty="0" smtClean="0">
                <a:solidFill>
                  <a:srgbClr val="000099"/>
                </a:solidFill>
              </a:rPr>
              <a:t>11</a:t>
            </a:r>
            <a:r>
              <a:rPr kumimoji="1" lang="zh-CN" altLang="en-US" sz="2400" dirty="0" smtClean="0">
                <a:solidFill>
                  <a:srgbClr val="000099"/>
                </a:solidFill>
              </a:rPr>
              <a:t>日</a:t>
            </a:r>
            <a:r>
              <a:rPr kumimoji="1" lang="zh-CN" altLang="en-US" sz="2400" dirty="0" smtClean="0"/>
              <a:t>：</a:t>
            </a:r>
            <a:r>
              <a:rPr kumimoji="1" lang="en-US" altLang="zh-CN" sz="2400" dirty="0" smtClean="0"/>
              <a:t>Science</a:t>
            </a:r>
            <a:r>
              <a:rPr kumimoji="1" lang="zh-CN" altLang="en-US" sz="2400" dirty="0" smtClean="0"/>
              <a:t>刊登了名为</a:t>
            </a:r>
            <a:r>
              <a:rPr kumimoji="1" lang="en-US" altLang="zh-CN" sz="2400" dirty="0" smtClean="0">
                <a:solidFill>
                  <a:srgbClr val="FF0000"/>
                </a:solidFill>
              </a:rPr>
              <a:t>Dealing with Data</a:t>
            </a:r>
            <a:r>
              <a:rPr kumimoji="1" lang="zh-CN" altLang="en-US" sz="2400" dirty="0" smtClean="0"/>
              <a:t>的专辑，</a:t>
            </a:r>
            <a:r>
              <a:rPr lang="zh-CN" altLang="zh-CN" sz="2400" dirty="0" smtClean="0"/>
              <a:t>联合</a:t>
            </a:r>
            <a:r>
              <a:rPr lang="en-US" altLang="zh-CN" sz="2400" dirty="0" smtClean="0"/>
              <a:t>Science: Signaling</a:t>
            </a:r>
            <a:r>
              <a:rPr lang="zh-CN" altLang="zh-CN" sz="2400" dirty="0" smtClean="0"/>
              <a:t>、</a:t>
            </a:r>
            <a:r>
              <a:rPr lang="en-US" altLang="zh-CN" sz="2400" dirty="0" smtClean="0"/>
              <a:t>Science: Translational Medicine</a:t>
            </a:r>
            <a:r>
              <a:rPr lang="zh-CN" altLang="zh-CN" sz="2400" dirty="0" smtClean="0"/>
              <a:t>和</a:t>
            </a:r>
            <a:r>
              <a:rPr lang="en-US" altLang="zh-CN" sz="2400" dirty="0" smtClean="0"/>
              <a:t>Science Careers</a:t>
            </a:r>
            <a:r>
              <a:rPr lang="zh-CN" altLang="zh-CN" sz="2400" dirty="0" smtClean="0"/>
              <a:t>推出相关专题，讨论数据对科学研究的重要性</a:t>
            </a:r>
            <a:endParaRPr lang="en-US" altLang="zh-CN" sz="2400" dirty="0" smtClean="0"/>
          </a:p>
          <a:p>
            <a:endParaRPr lang="zh-CN" altLang="en-US" sz="2400" dirty="0"/>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8</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marL="914400" indent="-914400">
              <a:defRPr/>
            </a:pP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大数据</a:t>
            </a:r>
            <a:r>
              <a:rPr lang="en-US" altLang="zh-CN" sz="3600" b="1" kern="1200" dirty="0" smtClean="0">
                <a:solidFill>
                  <a:srgbClr val="000099"/>
                </a:solidFill>
                <a:latin typeface="Arial Unicode MS" pitchFamily="34" charset="-122"/>
                <a:ea typeface="黑体" pitchFamily="49" charset="-122"/>
                <a:sym typeface="黑体" panose="02010609060101010101" pitchFamily="49" charset="-122"/>
              </a:rPr>
              <a:t>”</a:t>
            </a:r>
            <a:r>
              <a:rPr lang="zh-CN" altLang="en-US" sz="3600" b="1" kern="1200" dirty="0" smtClean="0">
                <a:solidFill>
                  <a:srgbClr val="000099"/>
                </a:solidFill>
                <a:latin typeface="Arial Unicode MS" pitchFamily="34" charset="-122"/>
                <a:ea typeface="黑体" pitchFamily="49" charset="-122"/>
                <a:sym typeface="黑体" panose="02010609060101010101" pitchFamily="49" charset="-122"/>
              </a:rPr>
              <a:t>溯源</a:t>
            </a:r>
            <a:endParaRPr lang="zh-CN" altLang="en-US" sz="3600" b="1" kern="1200" dirty="0">
              <a:solidFill>
                <a:srgbClr val="000099"/>
              </a:solidFill>
              <a:latin typeface="Arial Unicode MS" pitchFamily="34" charset="-122"/>
              <a:ea typeface="黑体" pitchFamily="49" charset="-122"/>
              <a:sym typeface="黑体" panose="02010609060101010101" pitchFamily="49" charset="-122"/>
            </a:endParaRPr>
          </a:p>
        </p:txBody>
      </p:sp>
      <p:sp>
        <p:nvSpPr>
          <p:cNvPr id="3" name="内容占位符 2"/>
          <p:cNvSpPr>
            <a:spLocks noGrp="1"/>
          </p:cNvSpPr>
          <p:nvPr>
            <p:ph idx="1"/>
          </p:nvPr>
        </p:nvSpPr>
        <p:spPr/>
        <p:txBody>
          <a:bodyPr/>
          <a:lstStyle/>
          <a:p>
            <a:r>
              <a:rPr lang="en-US" altLang="zh-CN" sz="2800" dirty="0" smtClean="0">
                <a:solidFill>
                  <a:srgbClr val="000099"/>
                </a:solidFill>
              </a:rPr>
              <a:t>2012</a:t>
            </a:r>
            <a:r>
              <a:rPr lang="zh-CN" altLang="zh-CN" sz="2800" dirty="0" smtClean="0">
                <a:solidFill>
                  <a:srgbClr val="000099"/>
                </a:solidFill>
              </a:rPr>
              <a:t>年</a:t>
            </a:r>
            <a:r>
              <a:rPr lang="en-US" altLang="zh-CN" sz="2800" dirty="0" smtClean="0">
                <a:solidFill>
                  <a:srgbClr val="000099"/>
                </a:solidFill>
              </a:rPr>
              <a:t>3</a:t>
            </a:r>
            <a:r>
              <a:rPr lang="zh-CN" altLang="zh-CN" sz="2800" dirty="0" smtClean="0">
                <a:solidFill>
                  <a:srgbClr val="000099"/>
                </a:solidFill>
              </a:rPr>
              <a:t>月</a:t>
            </a:r>
            <a:r>
              <a:rPr lang="en-US" altLang="zh-CN" sz="2800" dirty="0" smtClean="0">
                <a:solidFill>
                  <a:srgbClr val="000099"/>
                </a:solidFill>
              </a:rPr>
              <a:t>29</a:t>
            </a:r>
            <a:r>
              <a:rPr lang="zh-CN" altLang="zh-CN" sz="2800" dirty="0" smtClean="0">
                <a:solidFill>
                  <a:srgbClr val="000099"/>
                </a:solidFill>
              </a:rPr>
              <a:t>日</a:t>
            </a:r>
            <a:r>
              <a:rPr lang="zh-CN" altLang="zh-CN" sz="2800" dirty="0" smtClean="0"/>
              <a:t>，美国总统科技政策办公室</a:t>
            </a:r>
            <a:r>
              <a:rPr lang="en-US" altLang="zh-CN" sz="2800" dirty="0" smtClean="0">
                <a:solidFill>
                  <a:srgbClr val="FF0000"/>
                </a:solidFill>
              </a:rPr>
              <a:t>OSTP</a:t>
            </a:r>
            <a:r>
              <a:rPr lang="zh-CN" altLang="zh-CN" sz="2800" dirty="0" smtClean="0"/>
              <a:t>（</a:t>
            </a:r>
            <a:r>
              <a:rPr lang="en-US" altLang="zh-CN" sz="2800" dirty="0" smtClean="0"/>
              <a:t>Office of Science and Technology Policy</a:t>
            </a:r>
            <a:r>
              <a:rPr lang="zh-CN" altLang="zh-CN" sz="2800" dirty="0" smtClean="0"/>
              <a:t>）宣布了每年投资两亿美元的“大数据研究计划”</a:t>
            </a:r>
            <a:r>
              <a:rPr lang="zh-CN" altLang="en-US" sz="2800" dirty="0" smtClean="0"/>
              <a:t>（</a:t>
            </a:r>
            <a:r>
              <a:rPr lang="en-US" altLang="zh-CN" sz="2800" dirty="0" smtClean="0">
                <a:solidFill>
                  <a:srgbClr val="FF0000"/>
                </a:solidFill>
              </a:rPr>
              <a:t>Big Data R&amp;D Initiative</a:t>
            </a:r>
            <a:r>
              <a:rPr lang="zh-CN" altLang="en-US" sz="2800" dirty="0" smtClean="0"/>
              <a:t>）</a:t>
            </a:r>
            <a:endParaRPr lang="en-US" altLang="zh-CN" sz="2800" dirty="0" smtClean="0"/>
          </a:p>
          <a:p>
            <a:r>
              <a:rPr lang="zh-CN" altLang="zh-CN" sz="2800" dirty="0" smtClean="0">
                <a:solidFill>
                  <a:srgbClr val="000099"/>
                </a:solidFill>
              </a:rPr>
              <a:t>同天</a:t>
            </a:r>
            <a:r>
              <a:rPr lang="zh-CN" altLang="zh-CN" sz="2800" dirty="0" smtClean="0"/>
              <a:t>，我国科技部发布的“</a:t>
            </a:r>
            <a:r>
              <a:rPr lang="zh-CN" altLang="zh-CN" sz="2800" dirty="0" smtClean="0">
                <a:solidFill>
                  <a:srgbClr val="FF0000"/>
                </a:solidFill>
              </a:rPr>
              <a:t>‘十二五’国家科技计划信息技术领域</a:t>
            </a:r>
            <a:r>
              <a:rPr lang="en-US" altLang="zh-CN" sz="2800" dirty="0" smtClean="0">
                <a:solidFill>
                  <a:srgbClr val="FF0000"/>
                </a:solidFill>
              </a:rPr>
              <a:t>2013</a:t>
            </a:r>
            <a:r>
              <a:rPr lang="zh-CN" altLang="zh-CN" sz="2800" dirty="0" smtClean="0">
                <a:solidFill>
                  <a:srgbClr val="FF0000"/>
                </a:solidFill>
              </a:rPr>
              <a:t>年度备选项目</a:t>
            </a:r>
            <a:r>
              <a:rPr lang="zh-CN" altLang="zh-CN" sz="2800" dirty="0" smtClean="0"/>
              <a:t>征集指南”把“大数据研究”列在首位</a:t>
            </a:r>
          </a:p>
        </p:txBody>
      </p:sp>
      <p:sp>
        <p:nvSpPr>
          <p:cNvPr id="4" name="灯片编号占位符 4"/>
          <p:cNvSpPr txBox="1">
            <a:spLocks noGrp="1"/>
          </p:cNvSpPr>
          <p:nvPr/>
        </p:nvSpPr>
        <p:spPr bwMode="auto">
          <a:xfrm>
            <a:off x="6948488" y="6448425"/>
            <a:ext cx="2133600" cy="365125"/>
          </a:xfrm>
          <a:prstGeom prst="rect">
            <a:avLst/>
          </a:prstGeom>
          <a:noFill/>
          <a:ln w="9525">
            <a:noFill/>
            <a:miter lim="800000"/>
            <a:headEnd/>
            <a:tailEnd/>
          </a:ln>
        </p:spPr>
        <p:txBody>
          <a:bodyPr anchor="ctr"/>
          <a:lstStyle/>
          <a:p>
            <a:pPr algn="r"/>
            <a:fld id="{AC832763-D968-4816-90F5-FC73E40A3BE8}" type="slidenum">
              <a:rPr lang="zh-CN" altLang="en-US" sz="1200" b="1">
                <a:solidFill>
                  <a:srgbClr val="898989"/>
                </a:solidFill>
                <a:latin typeface="Calibri" pitchFamily="34" charset="0"/>
              </a:rPr>
              <a:pPr algn="r"/>
              <a:t>9</a:t>
            </a:fld>
            <a:endParaRPr lang="en-US" altLang="zh-CN" sz="1200" b="1" dirty="0">
              <a:solidFill>
                <a:srgbClr val="898989"/>
              </a:solidFill>
              <a:latin typeface="Calibr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50072</TotalTime>
  <Words>1600</Words>
  <Application>Microsoft Office PowerPoint</Application>
  <PresentationFormat>全屏显示(4:3)</PresentationFormat>
  <Paragraphs>194</Paragraphs>
  <Slides>23</Slides>
  <Notes>5</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默认设计模板</vt:lpstr>
      <vt:lpstr>幻灯片 1</vt:lpstr>
      <vt:lpstr>个人简介</vt:lpstr>
      <vt:lpstr>国家重点基础研究发展计划</vt:lpstr>
      <vt:lpstr>北京市大数据科学与脑机智能创新中心</vt:lpstr>
      <vt:lpstr>幻灯片 5</vt:lpstr>
      <vt:lpstr> 大数据(维基百科)</vt:lpstr>
      <vt:lpstr>“大数据”特征 – 4V</vt:lpstr>
      <vt:lpstr>“大数据”溯源 </vt:lpstr>
      <vt:lpstr>“大数据”溯源</vt:lpstr>
      <vt:lpstr>“大数据”溯源</vt:lpstr>
      <vt:lpstr>幻灯片 11</vt:lpstr>
      <vt:lpstr>幻灯片 12</vt:lpstr>
      <vt:lpstr>大数据的研究与应用1：IBM Watson</vt:lpstr>
      <vt:lpstr>大数据的研究与应用1： IBM Watson</vt:lpstr>
      <vt:lpstr>幻灯片 15</vt:lpstr>
      <vt:lpstr>大数据的研究与应用： Google AlphaGo</vt:lpstr>
      <vt:lpstr>大数据的研究与应用： Google AlphaGo</vt:lpstr>
      <vt:lpstr>幻灯片 18</vt:lpstr>
      <vt:lpstr>幻灯片 19</vt:lpstr>
      <vt:lpstr>幻灯片 20</vt:lpstr>
      <vt:lpstr>挑战：隐私保护</vt:lpstr>
      <vt:lpstr>挑战：隐私保护</vt:lpstr>
      <vt:lpstr>幻灯片 23</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4869</cp:revision>
  <dcterms:created xsi:type="dcterms:W3CDTF">2010-07-14T15:56:11Z</dcterms:created>
  <dcterms:modified xsi:type="dcterms:W3CDTF">2020-04-22T07:17:15Z</dcterms:modified>
</cp:coreProperties>
</file>